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9" r:id="rId5"/>
    <p:sldId id="260" r:id="rId6"/>
    <p:sldId id="261" r:id="rId7"/>
    <p:sldId id="258" r:id="rId8"/>
    <p:sldId id="262" r:id="rId9"/>
    <p:sldId id="263" r:id="rId10"/>
    <p:sldId id="271" r:id="rId11"/>
    <p:sldId id="268" r:id="rId12"/>
    <p:sldId id="266" r:id="rId13"/>
    <p:sldId id="270" r:id="rId14"/>
    <p:sldId id="272" r:id="rId15"/>
    <p:sldId id="275" r:id="rId16"/>
    <p:sldId id="281" r:id="rId17"/>
    <p:sldId id="274" r:id="rId18"/>
    <p:sldId id="280" r:id="rId19"/>
    <p:sldId id="282" r:id="rId20"/>
    <p:sldId id="276" r:id="rId21"/>
    <p:sldId id="277" r:id="rId22"/>
    <p:sldId id="283" r:id="rId23"/>
    <p:sldId id="264"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napToGrid="0">
      <p:cViewPr varScale="1">
        <p:scale>
          <a:sx n="71" d="100"/>
          <a:sy n="71" d="100"/>
        </p:scale>
        <p:origin x="69" y="5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1752D-3C13-412A-A3E4-6F651DE44F08}"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976148E6-906B-4DF1-A4F5-5AA116AA073F}">
      <dgm:prSet phldrT="[Text]"/>
      <dgm:spPr/>
      <dgm:t>
        <a:bodyPr/>
        <a:lstStyle/>
        <a:p>
          <a:r>
            <a:rPr lang="en-US" dirty="0"/>
            <a:t>DBIA</a:t>
          </a:r>
        </a:p>
      </dgm:t>
    </dgm:pt>
    <dgm:pt modelId="{0709B843-1121-4821-9381-EC08DCBACE50}" type="parTrans" cxnId="{0CEDEDF5-ACE4-4BA3-BA64-7EDAC0D35239}">
      <dgm:prSet/>
      <dgm:spPr/>
      <dgm:t>
        <a:bodyPr/>
        <a:lstStyle/>
        <a:p>
          <a:endParaRPr lang="en-US"/>
        </a:p>
      </dgm:t>
    </dgm:pt>
    <dgm:pt modelId="{85D246C1-3F2F-48EE-86E3-C1FF7F73F8D3}" type="sibTrans" cxnId="{0CEDEDF5-ACE4-4BA3-BA64-7EDAC0D35239}">
      <dgm:prSet/>
      <dgm:spPr/>
      <dgm:t>
        <a:bodyPr/>
        <a:lstStyle/>
        <a:p>
          <a:endParaRPr lang="en-US"/>
        </a:p>
      </dgm:t>
    </dgm:pt>
    <dgm:pt modelId="{2144CB5A-D277-4C70-91B5-D1ADB444284E}">
      <dgm:prSet phldrT="[Text]"/>
      <dgm:spPr/>
      <dgm:t>
        <a:bodyPr/>
        <a:lstStyle/>
        <a:p>
          <a:r>
            <a:rPr lang="en-US" dirty="0"/>
            <a:t>DBIA-GLR</a:t>
          </a:r>
        </a:p>
      </dgm:t>
    </dgm:pt>
    <dgm:pt modelId="{D33E70F1-BE12-4EE6-89CE-246618EF57CB}" type="parTrans" cxnId="{BD70ACFF-4C68-4BCB-818B-F5B5EA7353DA}">
      <dgm:prSet/>
      <dgm:spPr/>
      <dgm:t>
        <a:bodyPr/>
        <a:lstStyle/>
        <a:p>
          <a:endParaRPr lang="en-US"/>
        </a:p>
      </dgm:t>
    </dgm:pt>
    <dgm:pt modelId="{F41055A2-A034-40F9-B38B-D88268A9606A}" type="sibTrans" cxnId="{BD70ACFF-4C68-4BCB-818B-F5B5EA7353DA}">
      <dgm:prSet/>
      <dgm:spPr/>
      <dgm:t>
        <a:bodyPr/>
        <a:lstStyle/>
        <a:p>
          <a:endParaRPr lang="en-US"/>
        </a:p>
      </dgm:t>
    </dgm:pt>
    <dgm:pt modelId="{A847FC55-E741-49BB-9B36-022037E2CB4B}">
      <dgm:prSet phldrT="[Text]"/>
      <dgm:spPr/>
      <dgm:t>
        <a:bodyPr/>
        <a:lstStyle/>
        <a:p>
          <a:r>
            <a:rPr lang="en-US" dirty="0"/>
            <a:t>WI Chapter Chair</a:t>
          </a:r>
        </a:p>
      </dgm:t>
    </dgm:pt>
    <dgm:pt modelId="{8B104D32-C466-4618-9B12-7FFFAEA4F5F2}" type="parTrans" cxnId="{0581D72D-6747-4D4C-ACA8-06F03A9FB356}">
      <dgm:prSet/>
      <dgm:spPr/>
      <dgm:t>
        <a:bodyPr/>
        <a:lstStyle/>
        <a:p>
          <a:endParaRPr lang="en-US"/>
        </a:p>
      </dgm:t>
    </dgm:pt>
    <dgm:pt modelId="{581974BB-5B96-4F9F-8A43-AE6B032BBD9F}" type="sibTrans" cxnId="{0581D72D-6747-4D4C-ACA8-06F03A9FB356}">
      <dgm:prSet/>
      <dgm:spPr/>
      <dgm:t>
        <a:bodyPr/>
        <a:lstStyle/>
        <a:p>
          <a:endParaRPr lang="en-US"/>
        </a:p>
      </dgm:t>
    </dgm:pt>
    <dgm:pt modelId="{411686E0-20B7-4676-9CD9-41BEE6A50114}">
      <dgm:prSet phldrT="[Text]"/>
      <dgm:spPr/>
      <dgm:t>
        <a:bodyPr/>
        <a:lstStyle/>
        <a:p>
          <a:r>
            <a:rPr lang="en-US" dirty="0"/>
            <a:t>Programs/</a:t>
          </a:r>
          <a:r>
            <a:rPr lang="en-US" dirty="0" err="1"/>
            <a:t>Eduction</a:t>
          </a:r>
          <a:r>
            <a:rPr lang="en-US" dirty="0"/>
            <a:t> Co-Chair</a:t>
          </a:r>
        </a:p>
      </dgm:t>
    </dgm:pt>
    <dgm:pt modelId="{3CEA1474-6D80-4251-846A-D12963EFA364}" type="parTrans" cxnId="{642E3E7D-020C-4154-917F-55A049D21DDB}">
      <dgm:prSet/>
      <dgm:spPr/>
      <dgm:t>
        <a:bodyPr/>
        <a:lstStyle/>
        <a:p>
          <a:endParaRPr lang="en-US"/>
        </a:p>
      </dgm:t>
    </dgm:pt>
    <dgm:pt modelId="{D770BDE1-7F5A-4DEC-91A6-800895FDD63F}" type="sibTrans" cxnId="{642E3E7D-020C-4154-917F-55A049D21DDB}">
      <dgm:prSet/>
      <dgm:spPr/>
      <dgm:t>
        <a:bodyPr/>
        <a:lstStyle/>
        <a:p>
          <a:endParaRPr lang="en-US"/>
        </a:p>
      </dgm:t>
    </dgm:pt>
    <dgm:pt modelId="{90F3F00D-97F6-4801-8D19-12E833809C1C}">
      <dgm:prSet phldrT="[Text]"/>
      <dgm:spPr/>
      <dgm:t>
        <a:bodyPr/>
        <a:lstStyle/>
        <a:p>
          <a:r>
            <a:rPr lang="en-US" dirty="0"/>
            <a:t>Promotion/Network/Sponsorship Co-Chair</a:t>
          </a:r>
        </a:p>
      </dgm:t>
    </dgm:pt>
    <dgm:pt modelId="{897A2AA2-AE1D-49E7-B1D3-80C6AA17BCDE}" type="parTrans" cxnId="{F49C5A07-A683-4BAF-AF6A-EA6EA5BEA682}">
      <dgm:prSet/>
      <dgm:spPr/>
      <dgm:t>
        <a:bodyPr/>
        <a:lstStyle/>
        <a:p>
          <a:endParaRPr lang="en-US"/>
        </a:p>
      </dgm:t>
    </dgm:pt>
    <dgm:pt modelId="{5E5E5D6C-3318-458B-B8F6-6A3377F1C389}" type="sibTrans" cxnId="{F49C5A07-A683-4BAF-AF6A-EA6EA5BEA682}">
      <dgm:prSet/>
      <dgm:spPr/>
      <dgm:t>
        <a:bodyPr/>
        <a:lstStyle/>
        <a:p>
          <a:endParaRPr lang="en-US"/>
        </a:p>
      </dgm:t>
    </dgm:pt>
    <dgm:pt modelId="{F47ED83E-52FE-4CDE-A6D6-F501B0073152}" type="pres">
      <dgm:prSet presAssocID="{2A01752D-3C13-412A-A3E4-6F651DE44F08}" presName="hierChild1" presStyleCnt="0">
        <dgm:presLayoutVars>
          <dgm:orgChart val="1"/>
          <dgm:chPref val="1"/>
          <dgm:dir/>
          <dgm:animOne val="branch"/>
          <dgm:animLvl val="lvl"/>
          <dgm:resizeHandles/>
        </dgm:presLayoutVars>
      </dgm:prSet>
      <dgm:spPr/>
    </dgm:pt>
    <dgm:pt modelId="{1741E38C-07F1-4555-9042-30CB0E58BAC0}" type="pres">
      <dgm:prSet presAssocID="{976148E6-906B-4DF1-A4F5-5AA116AA073F}" presName="hierRoot1" presStyleCnt="0">
        <dgm:presLayoutVars>
          <dgm:hierBranch val="init"/>
        </dgm:presLayoutVars>
      </dgm:prSet>
      <dgm:spPr/>
    </dgm:pt>
    <dgm:pt modelId="{E7A98392-5B27-4C33-8573-BAA57401E1A5}" type="pres">
      <dgm:prSet presAssocID="{976148E6-906B-4DF1-A4F5-5AA116AA073F}" presName="rootComposite1" presStyleCnt="0"/>
      <dgm:spPr/>
    </dgm:pt>
    <dgm:pt modelId="{9895E90B-E532-45B2-97B7-5C70FE24D122}" type="pres">
      <dgm:prSet presAssocID="{976148E6-906B-4DF1-A4F5-5AA116AA073F}" presName="rootText1" presStyleLbl="node0" presStyleIdx="0" presStyleCnt="1">
        <dgm:presLayoutVars>
          <dgm:chPref val="3"/>
        </dgm:presLayoutVars>
      </dgm:prSet>
      <dgm:spPr/>
    </dgm:pt>
    <dgm:pt modelId="{B643E33A-4BE2-4A2D-AA9B-77E624791F5D}" type="pres">
      <dgm:prSet presAssocID="{976148E6-906B-4DF1-A4F5-5AA116AA073F}" presName="rootConnector1" presStyleLbl="node1" presStyleIdx="0" presStyleCnt="0"/>
      <dgm:spPr/>
    </dgm:pt>
    <dgm:pt modelId="{E94DB7EE-E638-48C2-9493-B018C7D06070}" type="pres">
      <dgm:prSet presAssocID="{976148E6-906B-4DF1-A4F5-5AA116AA073F}" presName="hierChild2" presStyleCnt="0"/>
      <dgm:spPr/>
    </dgm:pt>
    <dgm:pt modelId="{004773CC-7C71-40E7-BD92-BC33947A5AEF}" type="pres">
      <dgm:prSet presAssocID="{D33E70F1-BE12-4EE6-89CE-246618EF57CB}" presName="Name37" presStyleLbl="parChTrans1D2" presStyleIdx="0" presStyleCnt="1"/>
      <dgm:spPr/>
    </dgm:pt>
    <dgm:pt modelId="{3B910370-F625-400F-9F6F-7CE8F6E9A08F}" type="pres">
      <dgm:prSet presAssocID="{2144CB5A-D277-4C70-91B5-D1ADB444284E}" presName="hierRoot2" presStyleCnt="0">
        <dgm:presLayoutVars>
          <dgm:hierBranch val="init"/>
        </dgm:presLayoutVars>
      </dgm:prSet>
      <dgm:spPr/>
    </dgm:pt>
    <dgm:pt modelId="{DB7673EA-FB71-41B8-B75B-1CAAE74A84E8}" type="pres">
      <dgm:prSet presAssocID="{2144CB5A-D277-4C70-91B5-D1ADB444284E}" presName="rootComposite" presStyleCnt="0"/>
      <dgm:spPr/>
    </dgm:pt>
    <dgm:pt modelId="{07C7E745-D290-472C-BFB5-907A89C13A05}" type="pres">
      <dgm:prSet presAssocID="{2144CB5A-D277-4C70-91B5-D1ADB444284E}" presName="rootText" presStyleLbl="node2" presStyleIdx="0" presStyleCnt="1">
        <dgm:presLayoutVars>
          <dgm:chPref val="3"/>
        </dgm:presLayoutVars>
      </dgm:prSet>
      <dgm:spPr/>
    </dgm:pt>
    <dgm:pt modelId="{ABC57662-9A8D-41F2-AF59-4CBE68A16942}" type="pres">
      <dgm:prSet presAssocID="{2144CB5A-D277-4C70-91B5-D1ADB444284E}" presName="rootConnector" presStyleLbl="node2" presStyleIdx="0" presStyleCnt="1"/>
      <dgm:spPr/>
    </dgm:pt>
    <dgm:pt modelId="{DA02E7D7-4CAC-44CB-83D4-770BAD15F93A}" type="pres">
      <dgm:prSet presAssocID="{2144CB5A-D277-4C70-91B5-D1ADB444284E}" presName="hierChild4" presStyleCnt="0"/>
      <dgm:spPr/>
    </dgm:pt>
    <dgm:pt modelId="{47622F51-A299-430A-87A7-C025C0E2D051}" type="pres">
      <dgm:prSet presAssocID="{8B104D32-C466-4618-9B12-7FFFAEA4F5F2}" presName="Name37" presStyleLbl="parChTrans1D3" presStyleIdx="0" presStyleCnt="1"/>
      <dgm:spPr/>
    </dgm:pt>
    <dgm:pt modelId="{337A01E5-3399-4C5F-9C01-BC285FDBDED2}" type="pres">
      <dgm:prSet presAssocID="{A847FC55-E741-49BB-9B36-022037E2CB4B}" presName="hierRoot2" presStyleCnt="0">
        <dgm:presLayoutVars>
          <dgm:hierBranch val="init"/>
        </dgm:presLayoutVars>
      </dgm:prSet>
      <dgm:spPr/>
    </dgm:pt>
    <dgm:pt modelId="{3740389C-1717-4E22-AB21-563B049774E4}" type="pres">
      <dgm:prSet presAssocID="{A847FC55-E741-49BB-9B36-022037E2CB4B}" presName="rootComposite" presStyleCnt="0"/>
      <dgm:spPr/>
    </dgm:pt>
    <dgm:pt modelId="{DDC59D15-8938-4407-A71B-643CE70CE1F1}" type="pres">
      <dgm:prSet presAssocID="{A847FC55-E741-49BB-9B36-022037E2CB4B}" presName="rootText" presStyleLbl="node3" presStyleIdx="0" presStyleCnt="1">
        <dgm:presLayoutVars>
          <dgm:chPref val="3"/>
        </dgm:presLayoutVars>
      </dgm:prSet>
      <dgm:spPr/>
    </dgm:pt>
    <dgm:pt modelId="{FA0C2BDC-E4D4-41AC-BD33-6AA94EB19ACC}" type="pres">
      <dgm:prSet presAssocID="{A847FC55-E741-49BB-9B36-022037E2CB4B}" presName="rootConnector" presStyleLbl="node3" presStyleIdx="0" presStyleCnt="1"/>
      <dgm:spPr/>
    </dgm:pt>
    <dgm:pt modelId="{C8F649AB-07D8-47EA-8E96-2D3CD80BF5BB}" type="pres">
      <dgm:prSet presAssocID="{A847FC55-E741-49BB-9B36-022037E2CB4B}" presName="hierChild4" presStyleCnt="0"/>
      <dgm:spPr/>
    </dgm:pt>
    <dgm:pt modelId="{12CCB192-C7AF-4789-A59C-0D53CF7C4754}" type="pres">
      <dgm:prSet presAssocID="{3CEA1474-6D80-4251-846A-D12963EFA364}" presName="Name37" presStyleLbl="parChTrans1D4" presStyleIdx="0" presStyleCnt="2"/>
      <dgm:spPr/>
    </dgm:pt>
    <dgm:pt modelId="{EDA717B5-307E-4DDF-8AF8-59DB36C45FE7}" type="pres">
      <dgm:prSet presAssocID="{411686E0-20B7-4676-9CD9-41BEE6A50114}" presName="hierRoot2" presStyleCnt="0">
        <dgm:presLayoutVars>
          <dgm:hierBranch val="init"/>
        </dgm:presLayoutVars>
      </dgm:prSet>
      <dgm:spPr/>
    </dgm:pt>
    <dgm:pt modelId="{8676F560-CD72-4811-8431-52282E748641}" type="pres">
      <dgm:prSet presAssocID="{411686E0-20B7-4676-9CD9-41BEE6A50114}" presName="rootComposite" presStyleCnt="0"/>
      <dgm:spPr/>
    </dgm:pt>
    <dgm:pt modelId="{096694CF-2ED8-4302-8ADF-FFD1D7152513}" type="pres">
      <dgm:prSet presAssocID="{411686E0-20B7-4676-9CD9-41BEE6A50114}" presName="rootText" presStyleLbl="node4" presStyleIdx="0" presStyleCnt="2">
        <dgm:presLayoutVars>
          <dgm:chPref val="3"/>
        </dgm:presLayoutVars>
      </dgm:prSet>
      <dgm:spPr/>
    </dgm:pt>
    <dgm:pt modelId="{5EAAF633-AA6F-42A7-AD68-1BB08AB4D6B6}" type="pres">
      <dgm:prSet presAssocID="{411686E0-20B7-4676-9CD9-41BEE6A50114}" presName="rootConnector" presStyleLbl="node4" presStyleIdx="0" presStyleCnt="2"/>
      <dgm:spPr/>
    </dgm:pt>
    <dgm:pt modelId="{FD6F77EB-F703-41F0-853F-1FECE0297401}" type="pres">
      <dgm:prSet presAssocID="{411686E0-20B7-4676-9CD9-41BEE6A50114}" presName="hierChild4" presStyleCnt="0"/>
      <dgm:spPr/>
    </dgm:pt>
    <dgm:pt modelId="{384B2690-9772-4288-8254-6371D410DB6A}" type="pres">
      <dgm:prSet presAssocID="{411686E0-20B7-4676-9CD9-41BEE6A50114}" presName="hierChild5" presStyleCnt="0"/>
      <dgm:spPr/>
    </dgm:pt>
    <dgm:pt modelId="{32133B8B-F33A-44D2-93D6-0C6B790B7673}" type="pres">
      <dgm:prSet presAssocID="{897A2AA2-AE1D-49E7-B1D3-80C6AA17BCDE}" presName="Name37" presStyleLbl="parChTrans1D4" presStyleIdx="1" presStyleCnt="2"/>
      <dgm:spPr/>
    </dgm:pt>
    <dgm:pt modelId="{D53E38C2-7C5D-4157-937F-1A1911AF9528}" type="pres">
      <dgm:prSet presAssocID="{90F3F00D-97F6-4801-8D19-12E833809C1C}" presName="hierRoot2" presStyleCnt="0">
        <dgm:presLayoutVars>
          <dgm:hierBranch val="init"/>
        </dgm:presLayoutVars>
      </dgm:prSet>
      <dgm:spPr/>
    </dgm:pt>
    <dgm:pt modelId="{E1391303-21CE-4D06-932A-33BBAADD05B8}" type="pres">
      <dgm:prSet presAssocID="{90F3F00D-97F6-4801-8D19-12E833809C1C}" presName="rootComposite" presStyleCnt="0"/>
      <dgm:spPr/>
    </dgm:pt>
    <dgm:pt modelId="{0B7C373E-5927-4A39-85F4-52021C82EF82}" type="pres">
      <dgm:prSet presAssocID="{90F3F00D-97F6-4801-8D19-12E833809C1C}" presName="rootText" presStyleLbl="node4" presStyleIdx="1" presStyleCnt="2">
        <dgm:presLayoutVars>
          <dgm:chPref val="3"/>
        </dgm:presLayoutVars>
      </dgm:prSet>
      <dgm:spPr/>
    </dgm:pt>
    <dgm:pt modelId="{C693AF56-314B-4CFD-8937-D50E09442654}" type="pres">
      <dgm:prSet presAssocID="{90F3F00D-97F6-4801-8D19-12E833809C1C}" presName="rootConnector" presStyleLbl="node4" presStyleIdx="1" presStyleCnt="2"/>
      <dgm:spPr/>
    </dgm:pt>
    <dgm:pt modelId="{B34876F0-8D42-480A-90DB-EB72C0D0CB4F}" type="pres">
      <dgm:prSet presAssocID="{90F3F00D-97F6-4801-8D19-12E833809C1C}" presName="hierChild4" presStyleCnt="0"/>
      <dgm:spPr/>
    </dgm:pt>
    <dgm:pt modelId="{0DE17D11-34EB-4FBD-84BA-D0F71C0B22A9}" type="pres">
      <dgm:prSet presAssocID="{90F3F00D-97F6-4801-8D19-12E833809C1C}" presName="hierChild5" presStyleCnt="0"/>
      <dgm:spPr/>
    </dgm:pt>
    <dgm:pt modelId="{074C221B-6AF7-49CE-9011-CCD7FA727C13}" type="pres">
      <dgm:prSet presAssocID="{A847FC55-E741-49BB-9B36-022037E2CB4B}" presName="hierChild5" presStyleCnt="0"/>
      <dgm:spPr/>
    </dgm:pt>
    <dgm:pt modelId="{F8F05A67-685C-4798-A06B-7761EC3EE98F}" type="pres">
      <dgm:prSet presAssocID="{2144CB5A-D277-4C70-91B5-D1ADB444284E}" presName="hierChild5" presStyleCnt="0"/>
      <dgm:spPr/>
    </dgm:pt>
    <dgm:pt modelId="{F0CE11D0-336B-4832-9B3C-70CC7D15B02D}" type="pres">
      <dgm:prSet presAssocID="{976148E6-906B-4DF1-A4F5-5AA116AA073F}" presName="hierChild3" presStyleCnt="0"/>
      <dgm:spPr/>
    </dgm:pt>
  </dgm:ptLst>
  <dgm:cxnLst>
    <dgm:cxn modelId="{F49C5A07-A683-4BAF-AF6A-EA6EA5BEA682}" srcId="{A847FC55-E741-49BB-9B36-022037E2CB4B}" destId="{90F3F00D-97F6-4801-8D19-12E833809C1C}" srcOrd="1" destOrd="0" parTransId="{897A2AA2-AE1D-49E7-B1D3-80C6AA17BCDE}" sibTransId="{5E5E5D6C-3318-458B-B8F6-6A3377F1C389}"/>
    <dgm:cxn modelId="{CF0A9807-333F-4194-980C-2477A4FDDB88}" type="presOf" srcId="{2A01752D-3C13-412A-A3E4-6F651DE44F08}" destId="{F47ED83E-52FE-4CDE-A6D6-F501B0073152}" srcOrd="0" destOrd="0" presId="urn:microsoft.com/office/officeart/2005/8/layout/orgChart1"/>
    <dgm:cxn modelId="{5345F214-02D1-4CFB-87CE-AF3EB9C1975D}" type="presOf" srcId="{976148E6-906B-4DF1-A4F5-5AA116AA073F}" destId="{9895E90B-E532-45B2-97B7-5C70FE24D122}" srcOrd="0" destOrd="0" presId="urn:microsoft.com/office/officeart/2005/8/layout/orgChart1"/>
    <dgm:cxn modelId="{0581D72D-6747-4D4C-ACA8-06F03A9FB356}" srcId="{2144CB5A-D277-4C70-91B5-D1ADB444284E}" destId="{A847FC55-E741-49BB-9B36-022037E2CB4B}" srcOrd="0" destOrd="0" parTransId="{8B104D32-C466-4618-9B12-7FFFAEA4F5F2}" sibTransId="{581974BB-5B96-4F9F-8A43-AE6B032BBD9F}"/>
    <dgm:cxn modelId="{3F98B739-18E5-4C3C-877E-92CB4545EE7D}" type="presOf" srcId="{897A2AA2-AE1D-49E7-B1D3-80C6AA17BCDE}" destId="{32133B8B-F33A-44D2-93D6-0C6B790B7673}" srcOrd="0" destOrd="0" presId="urn:microsoft.com/office/officeart/2005/8/layout/orgChart1"/>
    <dgm:cxn modelId="{1CE4015D-4908-4790-8A20-B6319ED5AA9E}" type="presOf" srcId="{D33E70F1-BE12-4EE6-89CE-246618EF57CB}" destId="{004773CC-7C71-40E7-BD92-BC33947A5AEF}" srcOrd="0" destOrd="0" presId="urn:microsoft.com/office/officeart/2005/8/layout/orgChart1"/>
    <dgm:cxn modelId="{3440785E-AC3F-41B5-937F-9357644DA1BC}" type="presOf" srcId="{411686E0-20B7-4676-9CD9-41BEE6A50114}" destId="{096694CF-2ED8-4302-8ADF-FFD1D7152513}" srcOrd="0" destOrd="0" presId="urn:microsoft.com/office/officeart/2005/8/layout/orgChart1"/>
    <dgm:cxn modelId="{752B8965-ADE4-421F-A592-E6A0217964CF}" type="presOf" srcId="{411686E0-20B7-4676-9CD9-41BEE6A50114}" destId="{5EAAF633-AA6F-42A7-AD68-1BB08AB4D6B6}" srcOrd="1" destOrd="0" presId="urn:microsoft.com/office/officeart/2005/8/layout/orgChart1"/>
    <dgm:cxn modelId="{CEC1DE50-A43B-4E2B-B924-3DC81C55F6B9}" type="presOf" srcId="{976148E6-906B-4DF1-A4F5-5AA116AA073F}" destId="{B643E33A-4BE2-4A2D-AA9B-77E624791F5D}" srcOrd="1" destOrd="0" presId="urn:microsoft.com/office/officeart/2005/8/layout/orgChart1"/>
    <dgm:cxn modelId="{DB546778-485A-4397-A771-7EA7E6470CAA}" type="presOf" srcId="{2144CB5A-D277-4C70-91B5-D1ADB444284E}" destId="{ABC57662-9A8D-41F2-AF59-4CBE68A16942}" srcOrd="1" destOrd="0" presId="urn:microsoft.com/office/officeart/2005/8/layout/orgChart1"/>
    <dgm:cxn modelId="{642E3E7D-020C-4154-917F-55A049D21DDB}" srcId="{A847FC55-E741-49BB-9B36-022037E2CB4B}" destId="{411686E0-20B7-4676-9CD9-41BEE6A50114}" srcOrd="0" destOrd="0" parTransId="{3CEA1474-6D80-4251-846A-D12963EFA364}" sibTransId="{D770BDE1-7F5A-4DEC-91A6-800895FDD63F}"/>
    <dgm:cxn modelId="{42198880-97E4-4593-8E7B-5C05DF274C27}" type="presOf" srcId="{A847FC55-E741-49BB-9B36-022037E2CB4B}" destId="{FA0C2BDC-E4D4-41AC-BD33-6AA94EB19ACC}" srcOrd="1" destOrd="0" presId="urn:microsoft.com/office/officeart/2005/8/layout/orgChart1"/>
    <dgm:cxn modelId="{38C22785-7CEC-4FAA-8367-E938955B86A9}" type="presOf" srcId="{2144CB5A-D277-4C70-91B5-D1ADB444284E}" destId="{07C7E745-D290-472C-BFB5-907A89C13A05}" srcOrd="0" destOrd="0" presId="urn:microsoft.com/office/officeart/2005/8/layout/orgChart1"/>
    <dgm:cxn modelId="{63662D93-B2E9-4D3A-AACA-FF5F278E9447}" type="presOf" srcId="{8B104D32-C466-4618-9B12-7FFFAEA4F5F2}" destId="{47622F51-A299-430A-87A7-C025C0E2D051}" srcOrd="0" destOrd="0" presId="urn:microsoft.com/office/officeart/2005/8/layout/orgChart1"/>
    <dgm:cxn modelId="{0B2080AF-A16D-4568-88F6-71105CC1CE51}" type="presOf" srcId="{90F3F00D-97F6-4801-8D19-12E833809C1C}" destId="{0B7C373E-5927-4A39-85F4-52021C82EF82}" srcOrd="0" destOrd="0" presId="urn:microsoft.com/office/officeart/2005/8/layout/orgChart1"/>
    <dgm:cxn modelId="{B513C6D2-F670-4DF6-9919-E82D8F014BD9}" type="presOf" srcId="{A847FC55-E741-49BB-9B36-022037E2CB4B}" destId="{DDC59D15-8938-4407-A71B-643CE70CE1F1}" srcOrd="0" destOrd="0" presId="urn:microsoft.com/office/officeart/2005/8/layout/orgChart1"/>
    <dgm:cxn modelId="{B0A674D3-CDDB-4E78-B79A-2EB09B57DDAA}" type="presOf" srcId="{90F3F00D-97F6-4801-8D19-12E833809C1C}" destId="{C693AF56-314B-4CFD-8937-D50E09442654}" srcOrd="1" destOrd="0" presId="urn:microsoft.com/office/officeart/2005/8/layout/orgChart1"/>
    <dgm:cxn modelId="{D329DEEC-2D75-45FB-B357-79398BF9401E}" type="presOf" srcId="{3CEA1474-6D80-4251-846A-D12963EFA364}" destId="{12CCB192-C7AF-4789-A59C-0D53CF7C4754}" srcOrd="0" destOrd="0" presId="urn:microsoft.com/office/officeart/2005/8/layout/orgChart1"/>
    <dgm:cxn modelId="{0CEDEDF5-ACE4-4BA3-BA64-7EDAC0D35239}" srcId="{2A01752D-3C13-412A-A3E4-6F651DE44F08}" destId="{976148E6-906B-4DF1-A4F5-5AA116AA073F}" srcOrd="0" destOrd="0" parTransId="{0709B843-1121-4821-9381-EC08DCBACE50}" sibTransId="{85D246C1-3F2F-48EE-86E3-C1FF7F73F8D3}"/>
    <dgm:cxn modelId="{BD70ACFF-4C68-4BCB-818B-F5B5EA7353DA}" srcId="{976148E6-906B-4DF1-A4F5-5AA116AA073F}" destId="{2144CB5A-D277-4C70-91B5-D1ADB444284E}" srcOrd="0" destOrd="0" parTransId="{D33E70F1-BE12-4EE6-89CE-246618EF57CB}" sibTransId="{F41055A2-A034-40F9-B38B-D88268A9606A}"/>
    <dgm:cxn modelId="{80E3ED5F-308F-45F1-9FA5-02527253D2B0}" type="presParOf" srcId="{F47ED83E-52FE-4CDE-A6D6-F501B0073152}" destId="{1741E38C-07F1-4555-9042-30CB0E58BAC0}" srcOrd="0" destOrd="0" presId="urn:microsoft.com/office/officeart/2005/8/layout/orgChart1"/>
    <dgm:cxn modelId="{B3670243-7E28-4AF7-9EC6-89C14EC5A81F}" type="presParOf" srcId="{1741E38C-07F1-4555-9042-30CB0E58BAC0}" destId="{E7A98392-5B27-4C33-8573-BAA57401E1A5}" srcOrd="0" destOrd="0" presId="urn:microsoft.com/office/officeart/2005/8/layout/orgChart1"/>
    <dgm:cxn modelId="{35EDB08A-2525-4F33-B419-EE504B5FAF35}" type="presParOf" srcId="{E7A98392-5B27-4C33-8573-BAA57401E1A5}" destId="{9895E90B-E532-45B2-97B7-5C70FE24D122}" srcOrd="0" destOrd="0" presId="urn:microsoft.com/office/officeart/2005/8/layout/orgChart1"/>
    <dgm:cxn modelId="{93D5B5AA-C87F-4350-BD75-98F7795A0065}" type="presParOf" srcId="{E7A98392-5B27-4C33-8573-BAA57401E1A5}" destId="{B643E33A-4BE2-4A2D-AA9B-77E624791F5D}" srcOrd="1" destOrd="0" presId="urn:microsoft.com/office/officeart/2005/8/layout/orgChart1"/>
    <dgm:cxn modelId="{C68249A5-9AA0-40CA-924B-42674883F939}" type="presParOf" srcId="{1741E38C-07F1-4555-9042-30CB0E58BAC0}" destId="{E94DB7EE-E638-48C2-9493-B018C7D06070}" srcOrd="1" destOrd="0" presId="urn:microsoft.com/office/officeart/2005/8/layout/orgChart1"/>
    <dgm:cxn modelId="{50E8601F-C174-4387-A83C-C42E6CCE321C}" type="presParOf" srcId="{E94DB7EE-E638-48C2-9493-B018C7D06070}" destId="{004773CC-7C71-40E7-BD92-BC33947A5AEF}" srcOrd="0" destOrd="0" presId="urn:microsoft.com/office/officeart/2005/8/layout/orgChart1"/>
    <dgm:cxn modelId="{6CF30FC6-4858-42FB-89B2-B24459A7B248}" type="presParOf" srcId="{E94DB7EE-E638-48C2-9493-B018C7D06070}" destId="{3B910370-F625-400F-9F6F-7CE8F6E9A08F}" srcOrd="1" destOrd="0" presId="urn:microsoft.com/office/officeart/2005/8/layout/orgChart1"/>
    <dgm:cxn modelId="{13D9C25C-2EC4-4968-B422-9D337863C60C}" type="presParOf" srcId="{3B910370-F625-400F-9F6F-7CE8F6E9A08F}" destId="{DB7673EA-FB71-41B8-B75B-1CAAE74A84E8}" srcOrd="0" destOrd="0" presId="urn:microsoft.com/office/officeart/2005/8/layout/orgChart1"/>
    <dgm:cxn modelId="{48053CD2-960F-491B-ABF7-DCC656B9D15D}" type="presParOf" srcId="{DB7673EA-FB71-41B8-B75B-1CAAE74A84E8}" destId="{07C7E745-D290-472C-BFB5-907A89C13A05}" srcOrd="0" destOrd="0" presId="urn:microsoft.com/office/officeart/2005/8/layout/orgChart1"/>
    <dgm:cxn modelId="{009AB8F3-E7B8-4222-A7B7-81E8A6DD7261}" type="presParOf" srcId="{DB7673EA-FB71-41B8-B75B-1CAAE74A84E8}" destId="{ABC57662-9A8D-41F2-AF59-4CBE68A16942}" srcOrd="1" destOrd="0" presId="urn:microsoft.com/office/officeart/2005/8/layout/orgChart1"/>
    <dgm:cxn modelId="{78F4A089-A5B6-4746-ABC3-B6BCCD13CE16}" type="presParOf" srcId="{3B910370-F625-400F-9F6F-7CE8F6E9A08F}" destId="{DA02E7D7-4CAC-44CB-83D4-770BAD15F93A}" srcOrd="1" destOrd="0" presId="urn:microsoft.com/office/officeart/2005/8/layout/orgChart1"/>
    <dgm:cxn modelId="{1555A0D7-A902-4572-9934-7678995259A0}" type="presParOf" srcId="{DA02E7D7-4CAC-44CB-83D4-770BAD15F93A}" destId="{47622F51-A299-430A-87A7-C025C0E2D051}" srcOrd="0" destOrd="0" presId="urn:microsoft.com/office/officeart/2005/8/layout/orgChart1"/>
    <dgm:cxn modelId="{C49EEB99-8396-4F89-942E-3797AC8A15D9}" type="presParOf" srcId="{DA02E7D7-4CAC-44CB-83D4-770BAD15F93A}" destId="{337A01E5-3399-4C5F-9C01-BC285FDBDED2}" srcOrd="1" destOrd="0" presId="urn:microsoft.com/office/officeart/2005/8/layout/orgChart1"/>
    <dgm:cxn modelId="{0CDB4575-F9E2-4C70-B782-CD6A8AD85337}" type="presParOf" srcId="{337A01E5-3399-4C5F-9C01-BC285FDBDED2}" destId="{3740389C-1717-4E22-AB21-563B049774E4}" srcOrd="0" destOrd="0" presId="urn:microsoft.com/office/officeart/2005/8/layout/orgChart1"/>
    <dgm:cxn modelId="{D3630E1B-55D3-4846-B66F-60E44C943A09}" type="presParOf" srcId="{3740389C-1717-4E22-AB21-563B049774E4}" destId="{DDC59D15-8938-4407-A71B-643CE70CE1F1}" srcOrd="0" destOrd="0" presId="urn:microsoft.com/office/officeart/2005/8/layout/orgChart1"/>
    <dgm:cxn modelId="{65C255D1-AA93-4AF8-9B19-9E531B113D4E}" type="presParOf" srcId="{3740389C-1717-4E22-AB21-563B049774E4}" destId="{FA0C2BDC-E4D4-41AC-BD33-6AA94EB19ACC}" srcOrd="1" destOrd="0" presId="urn:microsoft.com/office/officeart/2005/8/layout/orgChart1"/>
    <dgm:cxn modelId="{521DAA9B-FA43-4E07-90E5-3B5162D78D4B}" type="presParOf" srcId="{337A01E5-3399-4C5F-9C01-BC285FDBDED2}" destId="{C8F649AB-07D8-47EA-8E96-2D3CD80BF5BB}" srcOrd="1" destOrd="0" presId="urn:microsoft.com/office/officeart/2005/8/layout/orgChart1"/>
    <dgm:cxn modelId="{EA06248A-2EC8-4CC6-A3E0-165F441B8FB0}" type="presParOf" srcId="{C8F649AB-07D8-47EA-8E96-2D3CD80BF5BB}" destId="{12CCB192-C7AF-4789-A59C-0D53CF7C4754}" srcOrd="0" destOrd="0" presId="urn:microsoft.com/office/officeart/2005/8/layout/orgChart1"/>
    <dgm:cxn modelId="{D684DB6C-4C0A-4DDB-A715-80CD12B2C0DE}" type="presParOf" srcId="{C8F649AB-07D8-47EA-8E96-2D3CD80BF5BB}" destId="{EDA717B5-307E-4DDF-8AF8-59DB36C45FE7}" srcOrd="1" destOrd="0" presId="urn:microsoft.com/office/officeart/2005/8/layout/orgChart1"/>
    <dgm:cxn modelId="{F2743442-5B5A-446A-84F0-246F99F14409}" type="presParOf" srcId="{EDA717B5-307E-4DDF-8AF8-59DB36C45FE7}" destId="{8676F560-CD72-4811-8431-52282E748641}" srcOrd="0" destOrd="0" presId="urn:microsoft.com/office/officeart/2005/8/layout/orgChart1"/>
    <dgm:cxn modelId="{C2D94278-657C-4491-B5C8-0294812096DA}" type="presParOf" srcId="{8676F560-CD72-4811-8431-52282E748641}" destId="{096694CF-2ED8-4302-8ADF-FFD1D7152513}" srcOrd="0" destOrd="0" presId="urn:microsoft.com/office/officeart/2005/8/layout/orgChart1"/>
    <dgm:cxn modelId="{539E60D5-2664-4718-85D5-CB36A9C9BEDB}" type="presParOf" srcId="{8676F560-CD72-4811-8431-52282E748641}" destId="{5EAAF633-AA6F-42A7-AD68-1BB08AB4D6B6}" srcOrd="1" destOrd="0" presId="urn:microsoft.com/office/officeart/2005/8/layout/orgChart1"/>
    <dgm:cxn modelId="{EB335D8E-F690-4BC2-AF24-67DA4DDAA359}" type="presParOf" srcId="{EDA717B5-307E-4DDF-8AF8-59DB36C45FE7}" destId="{FD6F77EB-F703-41F0-853F-1FECE0297401}" srcOrd="1" destOrd="0" presId="urn:microsoft.com/office/officeart/2005/8/layout/orgChart1"/>
    <dgm:cxn modelId="{41FC0062-8C80-4CE1-BB49-E1BF95AF6512}" type="presParOf" srcId="{EDA717B5-307E-4DDF-8AF8-59DB36C45FE7}" destId="{384B2690-9772-4288-8254-6371D410DB6A}" srcOrd="2" destOrd="0" presId="urn:microsoft.com/office/officeart/2005/8/layout/orgChart1"/>
    <dgm:cxn modelId="{3416AB30-E6C8-4A0D-8876-9FABF6AED37C}" type="presParOf" srcId="{C8F649AB-07D8-47EA-8E96-2D3CD80BF5BB}" destId="{32133B8B-F33A-44D2-93D6-0C6B790B7673}" srcOrd="2" destOrd="0" presId="urn:microsoft.com/office/officeart/2005/8/layout/orgChart1"/>
    <dgm:cxn modelId="{4A3CA036-D48A-4A71-BAB4-9D93DFA19B4F}" type="presParOf" srcId="{C8F649AB-07D8-47EA-8E96-2D3CD80BF5BB}" destId="{D53E38C2-7C5D-4157-937F-1A1911AF9528}" srcOrd="3" destOrd="0" presId="urn:microsoft.com/office/officeart/2005/8/layout/orgChart1"/>
    <dgm:cxn modelId="{5152F339-D297-4C4F-83B7-E0F8998E77DF}" type="presParOf" srcId="{D53E38C2-7C5D-4157-937F-1A1911AF9528}" destId="{E1391303-21CE-4D06-932A-33BBAADD05B8}" srcOrd="0" destOrd="0" presId="urn:microsoft.com/office/officeart/2005/8/layout/orgChart1"/>
    <dgm:cxn modelId="{05B55473-58B6-4827-9411-C8056ED3B940}" type="presParOf" srcId="{E1391303-21CE-4D06-932A-33BBAADD05B8}" destId="{0B7C373E-5927-4A39-85F4-52021C82EF82}" srcOrd="0" destOrd="0" presId="urn:microsoft.com/office/officeart/2005/8/layout/orgChart1"/>
    <dgm:cxn modelId="{AB0E7142-9319-4289-B65E-FA3022814AD6}" type="presParOf" srcId="{E1391303-21CE-4D06-932A-33BBAADD05B8}" destId="{C693AF56-314B-4CFD-8937-D50E09442654}" srcOrd="1" destOrd="0" presId="urn:microsoft.com/office/officeart/2005/8/layout/orgChart1"/>
    <dgm:cxn modelId="{DC798BB9-06BE-4D76-98A5-8FE45F1CEE7F}" type="presParOf" srcId="{D53E38C2-7C5D-4157-937F-1A1911AF9528}" destId="{B34876F0-8D42-480A-90DB-EB72C0D0CB4F}" srcOrd="1" destOrd="0" presId="urn:microsoft.com/office/officeart/2005/8/layout/orgChart1"/>
    <dgm:cxn modelId="{F0316A85-9CA8-4102-94BD-778D3D3948EE}" type="presParOf" srcId="{D53E38C2-7C5D-4157-937F-1A1911AF9528}" destId="{0DE17D11-34EB-4FBD-84BA-D0F71C0B22A9}" srcOrd="2" destOrd="0" presId="urn:microsoft.com/office/officeart/2005/8/layout/orgChart1"/>
    <dgm:cxn modelId="{8AE91F1C-25FA-4153-9902-5168F3AD50A0}" type="presParOf" srcId="{337A01E5-3399-4C5F-9C01-BC285FDBDED2}" destId="{074C221B-6AF7-49CE-9011-CCD7FA727C13}" srcOrd="2" destOrd="0" presId="urn:microsoft.com/office/officeart/2005/8/layout/orgChart1"/>
    <dgm:cxn modelId="{45345EFF-9BB3-4933-AC9C-3069E0C83AB9}" type="presParOf" srcId="{3B910370-F625-400F-9F6F-7CE8F6E9A08F}" destId="{F8F05A67-685C-4798-A06B-7761EC3EE98F}" srcOrd="2" destOrd="0" presId="urn:microsoft.com/office/officeart/2005/8/layout/orgChart1"/>
    <dgm:cxn modelId="{23A8BDBE-7D4F-4E14-AE15-4370051D332B}" type="presParOf" srcId="{1741E38C-07F1-4555-9042-30CB0E58BAC0}" destId="{F0CE11D0-336B-4832-9B3C-70CC7D15B02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C4216E-B8A9-4D12-BB4B-971F219DBF8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A0DFD8F5-5194-4948-AAD0-A51F9D848121}">
      <dgm:prSet phldrT="[Text]"/>
      <dgm:spPr/>
      <dgm:t>
        <a:bodyPr/>
        <a:lstStyle/>
        <a:p>
          <a:r>
            <a:rPr lang="en-US" dirty="0"/>
            <a:t>Programs/Education</a:t>
          </a:r>
        </a:p>
      </dgm:t>
    </dgm:pt>
    <dgm:pt modelId="{48AAF8A9-128B-4593-8BF2-27FFE9EA940E}" type="parTrans" cxnId="{EFCDF5F7-66CB-4F00-97DB-96284CCEDE45}">
      <dgm:prSet/>
      <dgm:spPr/>
      <dgm:t>
        <a:bodyPr/>
        <a:lstStyle/>
        <a:p>
          <a:endParaRPr lang="en-US"/>
        </a:p>
      </dgm:t>
    </dgm:pt>
    <dgm:pt modelId="{037A2AE8-6657-4EBD-966E-2FFA796BCE45}" type="sibTrans" cxnId="{EFCDF5F7-66CB-4F00-97DB-96284CCEDE45}">
      <dgm:prSet/>
      <dgm:spPr/>
      <dgm:t>
        <a:bodyPr/>
        <a:lstStyle/>
        <a:p>
          <a:endParaRPr lang="en-US"/>
        </a:p>
      </dgm:t>
    </dgm:pt>
    <dgm:pt modelId="{21325009-A855-4F4C-AA7D-E1E0179BF51F}">
      <dgm:prSet phldrT="[Text]"/>
      <dgm:spPr/>
      <dgm:t>
        <a:bodyPr/>
        <a:lstStyle/>
        <a:p>
          <a:r>
            <a:rPr lang="en-US" dirty="0"/>
            <a:t>Design-Build Best Practices</a:t>
          </a:r>
        </a:p>
      </dgm:t>
    </dgm:pt>
    <dgm:pt modelId="{AEC34F13-83E7-417C-BB6A-6896E726326E}" type="parTrans" cxnId="{8078085E-4D99-49FB-9DB3-B8A22E1CD9B9}">
      <dgm:prSet/>
      <dgm:spPr/>
      <dgm:t>
        <a:bodyPr/>
        <a:lstStyle/>
        <a:p>
          <a:endParaRPr lang="en-US"/>
        </a:p>
      </dgm:t>
    </dgm:pt>
    <dgm:pt modelId="{1154D816-007B-4F7D-ACE6-3B2C64028E04}" type="sibTrans" cxnId="{8078085E-4D99-49FB-9DB3-B8A22E1CD9B9}">
      <dgm:prSet/>
      <dgm:spPr/>
      <dgm:t>
        <a:bodyPr/>
        <a:lstStyle/>
        <a:p>
          <a:endParaRPr lang="en-US"/>
        </a:p>
      </dgm:t>
    </dgm:pt>
    <dgm:pt modelId="{C3EBC703-F736-42A5-ABC2-FF8518345909}">
      <dgm:prSet phldrT="[Text]"/>
      <dgm:spPr/>
      <dgm:t>
        <a:bodyPr/>
        <a:lstStyle/>
        <a:p>
          <a:r>
            <a:rPr lang="en-US" dirty="0"/>
            <a:t>Student Engagement</a:t>
          </a:r>
        </a:p>
      </dgm:t>
    </dgm:pt>
    <dgm:pt modelId="{55EB56EA-98D4-40CD-AABA-8A6876A5019F}" type="parTrans" cxnId="{D37A7A01-F0C4-498B-A168-2466870D06B5}">
      <dgm:prSet/>
      <dgm:spPr/>
      <dgm:t>
        <a:bodyPr/>
        <a:lstStyle/>
        <a:p>
          <a:endParaRPr lang="en-US"/>
        </a:p>
      </dgm:t>
    </dgm:pt>
    <dgm:pt modelId="{41A2BA3E-23DA-4534-A0D3-80057475119B}" type="sibTrans" cxnId="{D37A7A01-F0C4-498B-A168-2466870D06B5}">
      <dgm:prSet/>
      <dgm:spPr/>
      <dgm:t>
        <a:bodyPr/>
        <a:lstStyle/>
        <a:p>
          <a:endParaRPr lang="en-US"/>
        </a:p>
      </dgm:t>
    </dgm:pt>
    <dgm:pt modelId="{1724C4FA-D96E-4C38-8CD8-AB68F1351909}">
      <dgm:prSet phldrT="[Text]"/>
      <dgm:spPr/>
      <dgm:t>
        <a:bodyPr/>
        <a:lstStyle/>
        <a:p>
          <a:r>
            <a:rPr lang="en-US" dirty="0"/>
            <a:t>Promotion/Network/Sponsorship</a:t>
          </a:r>
        </a:p>
      </dgm:t>
    </dgm:pt>
    <dgm:pt modelId="{7F90CD69-4472-45E4-B8C1-59B6DC82DBC4}" type="parTrans" cxnId="{6B6CF92E-8D1A-45BF-A501-65503B41B875}">
      <dgm:prSet/>
      <dgm:spPr/>
      <dgm:t>
        <a:bodyPr/>
        <a:lstStyle/>
        <a:p>
          <a:endParaRPr lang="en-US"/>
        </a:p>
      </dgm:t>
    </dgm:pt>
    <dgm:pt modelId="{CBB56DB3-8148-4F65-B525-E164E05FE7F5}" type="sibTrans" cxnId="{6B6CF92E-8D1A-45BF-A501-65503B41B875}">
      <dgm:prSet/>
      <dgm:spPr/>
      <dgm:t>
        <a:bodyPr/>
        <a:lstStyle/>
        <a:p>
          <a:endParaRPr lang="en-US"/>
        </a:p>
      </dgm:t>
    </dgm:pt>
    <dgm:pt modelId="{23D62584-0594-4EA0-8002-D234CFC8E4B2}">
      <dgm:prSet phldrT="[Text]"/>
      <dgm:spPr/>
      <dgm:t>
        <a:bodyPr/>
        <a:lstStyle/>
        <a:p>
          <a:r>
            <a:rPr lang="en-US" dirty="0"/>
            <a:t>Grow Membership and Diversify</a:t>
          </a:r>
        </a:p>
      </dgm:t>
    </dgm:pt>
    <dgm:pt modelId="{AD36A7DD-7D63-4CC6-9B59-6817ED74A259}" type="parTrans" cxnId="{3E4E19AC-3A5F-4132-8997-F53684C344AC}">
      <dgm:prSet/>
      <dgm:spPr/>
      <dgm:t>
        <a:bodyPr/>
        <a:lstStyle/>
        <a:p>
          <a:endParaRPr lang="en-US"/>
        </a:p>
      </dgm:t>
    </dgm:pt>
    <dgm:pt modelId="{D8D92F29-82CE-4DF8-918F-CDCABA4EB2E8}" type="sibTrans" cxnId="{3E4E19AC-3A5F-4132-8997-F53684C344AC}">
      <dgm:prSet/>
      <dgm:spPr/>
      <dgm:t>
        <a:bodyPr/>
        <a:lstStyle/>
        <a:p>
          <a:endParaRPr lang="en-US"/>
        </a:p>
      </dgm:t>
    </dgm:pt>
    <dgm:pt modelId="{2A1D4961-3087-4003-814E-8ADFBC15EDDE}">
      <dgm:prSet phldrT="[Text]"/>
      <dgm:spPr/>
      <dgm:t>
        <a:bodyPr/>
        <a:lstStyle/>
        <a:p>
          <a:r>
            <a:rPr lang="en-US" dirty="0"/>
            <a:t>Potential Partnerships – WCREW, NAWIC, IFMA, etc.</a:t>
          </a:r>
        </a:p>
      </dgm:t>
    </dgm:pt>
    <dgm:pt modelId="{A740F66F-833C-4F12-8CD5-D5085CC32F8C}" type="parTrans" cxnId="{533BC1F6-3F5C-4449-9AF9-D9A1ACDC67B1}">
      <dgm:prSet/>
      <dgm:spPr/>
      <dgm:t>
        <a:bodyPr/>
        <a:lstStyle/>
        <a:p>
          <a:endParaRPr lang="en-US"/>
        </a:p>
      </dgm:t>
    </dgm:pt>
    <dgm:pt modelId="{D1DCDADE-0B7E-4EBE-A918-84AB7277D91A}" type="sibTrans" cxnId="{533BC1F6-3F5C-4449-9AF9-D9A1ACDC67B1}">
      <dgm:prSet/>
      <dgm:spPr/>
      <dgm:t>
        <a:bodyPr/>
        <a:lstStyle/>
        <a:p>
          <a:endParaRPr lang="en-US"/>
        </a:p>
      </dgm:t>
    </dgm:pt>
    <dgm:pt modelId="{FF48378E-FD78-4B7E-89BF-0E4AF0B60846}">
      <dgm:prSet phldrT="[Text]"/>
      <dgm:spPr/>
      <dgm:t>
        <a:bodyPr/>
        <a:lstStyle/>
        <a:p>
          <a:r>
            <a:rPr lang="en-US" dirty="0"/>
            <a:t>Design-Build Champions (Market Experts)</a:t>
          </a:r>
        </a:p>
      </dgm:t>
    </dgm:pt>
    <dgm:pt modelId="{E3D16BDA-FC98-4A86-B952-7CBFB69E2D77}" type="parTrans" cxnId="{F880A423-CDBF-4A96-AD8B-D1574CA67AB5}">
      <dgm:prSet/>
      <dgm:spPr/>
      <dgm:t>
        <a:bodyPr/>
        <a:lstStyle/>
        <a:p>
          <a:endParaRPr lang="en-US"/>
        </a:p>
      </dgm:t>
    </dgm:pt>
    <dgm:pt modelId="{4ED316F7-BB19-40B8-80E6-0C4A35F03718}" type="sibTrans" cxnId="{F880A423-CDBF-4A96-AD8B-D1574CA67AB5}">
      <dgm:prSet/>
      <dgm:spPr/>
      <dgm:t>
        <a:bodyPr/>
        <a:lstStyle/>
        <a:p>
          <a:endParaRPr lang="en-US"/>
        </a:p>
      </dgm:t>
    </dgm:pt>
    <dgm:pt modelId="{4535CA2B-C1D5-4FBE-A9D6-54D0024D8551}">
      <dgm:prSet phldrT="[Text]"/>
      <dgm:spPr/>
      <dgm:t>
        <a:bodyPr/>
        <a:lstStyle/>
        <a:p>
          <a:r>
            <a:rPr lang="en-US" dirty="0"/>
            <a:t>Idea Sharing</a:t>
          </a:r>
        </a:p>
      </dgm:t>
    </dgm:pt>
    <dgm:pt modelId="{897CEF5E-F0E4-40DA-9200-B4846AF7CA0F}" type="parTrans" cxnId="{31F5618E-7138-475B-9BBD-5FA970D4B250}">
      <dgm:prSet/>
      <dgm:spPr/>
      <dgm:t>
        <a:bodyPr/>
        <a:lstStyle/>
        <a:p>
          <a:endParaRPr lang="en-US"/>
        </a:p>
      </dgm:t>
    </dgm:pt>
    <dgm:pt modelId="{ED12607A-99D9-4544-BBAB-703C8B3072BE}" type="sibTrans" cxnId="{31F5618E-7138-475B-9BBD-5FA970D4B250}">
      <dgm:prSet/>
      <dgm:spPr/>
      <dgm:t>
        <a:bodyPr/>
        <a:lstStyle/>
        <a:p>
          <a:endParaRPr lang="en-US"/>
        </a:p>
      </dgm:t>
    </dgm:pt>
    <dgm:pt modelId="{D3A48EF4-408F-4CBE-80DE-C4F97755D30C}">
      <dgm:prSet phldrT="[Text]"/>
      <dgm:spPr/>
      <dgm:t>
        <a:bodyPr/>
        <a:lstStyle/>
        <a:p>
          <a:r>
            <a:rPr lang="en-US" dirty="0"/>
            <a:t>Public Relations</a:t>
          </a:r>
        </a:p>
      </dgm:t>
    </dgm:pt>
    <dgm:pt modelId="{DF4AD0A8-E7CE-48BF-9C70-15ACA9419BFB}" type="parTrans" cxnId="{0E5025E5-0604-42E0-A770-7CFC15A25041}">
      <dgm:prSet/>
      <dgm:spPr/>
      <dgm:t>
        <a:bodyPr/>
        <a:lstStyle/>
        <a:p>
          <a:endParaRPr lang="en-US"/>
        </a:p>
      </dgm:t>
    </dgm:pt>
    <dgm:pt modelId="{360EC1D9-201D-4CDE-8795-7EBBE232A105}" type="sibTrans" cxnId="{0E5025E5-0604-42E0-A770-7CFC15A25041}">
      <dgm:prSet/>
      <dgm:spPr/>
      <dgm:t>
        <a:bodyPr/>
        <a:lstStyle/>
        <a:p>
          <a:endParaRPr lang="en-US"/>
        </a:p>
      </dgm:t>
    </dgm:pt>
    <dgm:pt modelId="{63636545-A6B3-47CC-BB3C-D6A3EED39E69}">
      <dgm:prSet phldrT="[Text]"/>
      <dgm:spPr/>
      <dgm:t>
        <a:bodyPr/>
        <a:lstStyle/>
        <a:p>
          <a:r>
            <a:rPr lang="en-US" dirty="0"/>
            <a:t>Recognition of Design-Build (potential partnership with other awards in the market)</a:t>
          </a:r>
        </a:p>
      </dgm:t>
    </dgm:pt>
    <dgm:pt modelId="{BE315951-B5AD-442F-8CA8-E7723E00B163}" type="parTrans" cxnId="{2EB80738-2400-49F7-9A0A-42ACCE99C523}">
      <dgm:prSet/>
      <dgm:spPr/>
      <dgm:t>
        <a:bodyPr/>
        <a:lstStyle/>
        <a:p>
          <a:endParaRPr lang="en-US"/>
        </a:p>
      </dgm:t>
    </dgm:pt>
    <dgm:pt modelId="{FA8A695C-4E6A-4202-9CE1-D3BEEA24E9DE}" type="sibTrans" cxnId="{2EB80738-2400-49F7-9A0A-42ACCE99C523}">
      <dgm:prSet/>
      <dgm:spPr/>
      <dgm:t>
        <a:bodyPr/>
        <a:lstStyle/>
        <a:p>
          <a:endParaRPr lang="en-US"/>
        </a:p>
      </dgm:t>
    </dgm:pt>
    <dgm:pt modelId="{9F0758C7-9F21-47C4-9BAC-4DCF2A1139CF}" type="pres">
      <dgm:prSet presAssocID="{5AC4216E-B8A9-4D12-BB4B-971F219DBF8A}" presName="Name0" presStyleCnt="0">
        <dgm:presLayoutVars>
          <dgm:dir/>
          <dgm:animLvl val="lvl"/>
          <dgm:resizeHandles val="exact"/>
        </dgm:presLayoutVars>
      </dgm:prSet>
      <dgm:spPr/>
    </dgm:pt>
    <dgm:pt modelId="{7067F986-9A5F-4D62-8398-6FF86AB3C0DE}" type="pres">
      <dgm:prSet presAssocID="{A0DFD8F5-5194-4948-AAD0-A51F9D848121}" presName="linNode" presStyleCnt="0"/>
      <dgm:spPr/>
    </dgm:pt>
    <dgm:pt modelId="{3375059B-D7CC-413C-9EB2-4A28AA64E87D}" type="pres">
      <dgm:prSet presAssocID="{A0DFD8F5-5194-4948-AAD0-A51F9D848121}" presName="parentText" presStyleLbl="node1" presStyleIdx="0" presStyleCnt="2">
        <dgm:presLayoutVars>
          <dgm:chMax val="1"/>
          <dgm:bulletEnabled val="1"/>
        </dgm:presLayoutVars>
      </dgm:prSet>
      <dgm:spPr/>
    </dgm:pt>
    <dgm:pt modelId="{FED5993E-1196-4BA3-B5B1-2DE3232AAFE2}" type="pres">
      <dgm:prSet presAssocID="{A0DFD8F5-5194-4948-AAD0-A51F9D848121}" presName="descendantText" presStyleLbl="alignAccFollowNode1" presStyleIdx="0" presStyleCnt="2">
        <dgm:presLayoutVars>
          <dgm:bulletEnabled val="1"/>
        </dgm:presLayoutVars>
      </dgm:prSet>
      <dgm:spPr/>
    </dgm:pt>
    <dgm:pt modelId="{CBDE68CA-8C18-4885-A9B3-8B4E7A8DACA0}" type="pres">
      <dgm:prSet presAssocID="{037A2AE8-6657-4EBD-966E-2FFA796BCE45}" presName="sp" presStyleCnt="0"/>
      <dgm:spPr/>
    </dgm:pt>
    <dgm:pt modelId="{40F05321-6036-4799-A9E3-A52F04FE0B70}" type="pres">
      <dgm:prSet presAssocID="{1724C4FA-D96E-4C38-8CD8-AB68F1351909}" presName="linNode" presStyleCnt="0"/>
      <dgm:spPr/>
    </dgm:pt>
    <dgm:pt modelId="{50F27C89-AA92-4499-8AE4-A34697E291D7}" type="pres">
      <dgm:prSet presAssocID="{1724C4FA-D96E-4C38-8CD8-AB68F1351909}" presName="parentText" presStyleLbl="node1" presStyleIdx="1" presStyleCnt="2">
        <dgm:presLayoutVars>
          <dgm:chMax val="1"/>
          <dgm:bulletEnabled val="1"/>
        </dgm:presLayoutVars>
      </dgm:prSet>
      <dgm:spPr/>
    </dgm:pt>
    <dgm:pt modelId="{B1EB14D7-CADB-4EC4-A32F-B9A1A4647FDB}" type="pres">
      <dgm:prSet presAssocID="{1724C4FA-D96E-4C38-8CD8-AB68F1351909}" presName="descendantText" presStyleLbl="alignAccFollowNode1" presStyleIdx="1" presStyleCnt="2">
        <dgm:presLayoutVars>
          <dgm:bulletEnabled val="1"/>
        </dgm:presLayoutVars>
      </dgm:prSet>
      <dgm:spPr/>
    </dgm:pt>
  </dgm:ptLst>
  <dgm:cxnLst>
    <dgm:cxn modelId="{D37A7A01-F0C4-498B-A168-2466870D06B5}" srcId="{A0DFD8F5-5194-4948-AAD0-A51F9D848121}" destId="{C3EBC703-F736-42A5-ABC2-FF8518345909}" srcOrd="1" destOrd="0" parTransId="{55EB56EA-98D4-40CD-AABA-8A6876A5019F}" sibTransId="{41A2BA3E-23DA-4534-A0D3-80057475119B}"/>
    <dgm:cxn modelId="{6BBD8303-447D-4019-B8AB-00C2CF9CF949}" type="presOf" srcId="{FF48378E-FD78-4B7E-89BF-0E4AF0B60846}" destId="{FED5993E-1196-4BA3-B5B1-2DE3232AAFE2}" srcOrd="0" destOrd="2" presId="urn:microsoft.com/office/officeart/2005/8/layout/vList5"/>
    <dgm:cxn modelId="{4893C122-EC34-4BAF-8BA0-988E9E036372}" type="presOf" srcId="{2A1D4961-3087-4003-814E-8ADFBC15EDDE}" destId="{B1EB14D7-CADB-4EC4-A32F-B9A1A4647FDB}" srcOrd="0" destOrd="1" presId="urn:microsoft.com/office/officeart/2005/8/layout/vList5"/>
    <dgm:cxn modelId="{F880A423-CDBF-4A96-AD8B-D1574CA67AB5}" srcId="{A0DFD8F5-5194-4948-AAD0-A51F9D848121}" destId="{FF48378E-FD78-4B7E-89BF-0E4AF0B60846}" srcOrd="2" destOrd="0" parTransId="{E3D16BDA-FC98-4A86-B952-7CBFB69E2D77}" sibTransId="{4ED316F7-BB19-40B8-80E6-0C4A35F03718}"/>
    <dgm:cxn modelId="{6B6CF92E-8D1A-45BF-A501-65503B41B875}" srcId="{5AC4216E-B8A9-4D12-BB4B-971F219DBF8A}" destId="{1724C4FA-D96E-4C38-8CD8-AB68F1351909}" srcOrd="1" destOrd="0" parTransId="{7F90CD69-4472-45E4-B8C1-59B6DC82DBC4}" sibTransId="{CBB56DB3-8148-4F65-B525-E164E05FE7F5}"/>
    <dgm:cxn modelId="{C94E8136-06AD-4F4C-97D3-5AF608345A5E}" type="presOf" srcId="{A0DFD8F5-5194-4948-AAD0-A51F9D848121}" destId="{3375059B-D7CC-413C-9EB2-4A28AA64E87D}" srcOrd="0" destOrd="0" presId="urn:microsoft.com/office/officeart/2005/8/layout/vList5"/>
    <dgm:cxn modelId="{2EB80738-2400-49F7-9A0A-42ACCE99C523}" srcId="{A0DFD8F5-5194-4948-AAD0-A51F9D848121}" destId="{63636545-A6B3-47CC-BB3C-D6A3EED39E69}" srcOrd="3" destOrd="0" parTransId="{BE315951-B5AD-442F-8CA8-E7723E00B163}" sibTransId="{FA8A695C-4E6A-4202-9CE1-D3BEEA24E9DE}"/>
    <dgm:cxn modelId="{8078085E-4D99-49FB-9DB3-B8A22E1CD9B9}" srcId="{A0DFD8F5-5194-4948-AAD0-A51F9D848121}" destId="{21325009-A855-4F4C-AA7D-E1E0179BF51F}" srcOrd="0" destOrd="0" parTransId="{AEC34F13-83E7-417C-BB6A-6896E726326E}" sibTransId="{1154D816-007B-4F7D-ACE6-3B2C64028E04}"/>
    <dgm:cxn modelId="{EB4C3941-7D13-44BB-8CC1-F656F4BEB250}" type="presOf" srcId="{5AC4216E-B8A9-4D12-BB4B-971F219DBF8A}" destId="{9F0758C7-9F21-47C4-9BAC-4DCF2A1139CF}" srcOrd="0" destOrd="0" presId="urn:microsoft.com/office/officeart/2005/8/layout/vList5"/>
    <dgm:cxn modelId="{1B896776-85C3-4004-8899-F212C37C5394}" type="presOf" srcId="{4535CA2B-C1D5-4FBE-A9D6-54D0024D8551}" destId="{B1EB14D7-CADB-4EC4-A32F-B9A1A4647FDB}" srcOrd="0" destOrd="2" presId="urn:microsoft.com/office/officeart/2005/8/layout/vList5"/>
    <dgm:cxn modelId="{5FA48A57-42F2-420D-8E48-C5E330D1647B}" type="presOf" srcId="{1724C4FA-D96E-4C38-8CD8-AB68F1351909}" destId="{50F27C89-AA92-4499-8AE4-A34697E291D7}" srcOrd="0" destOrd="0" presId="urn:microsoft.com/office/officeart/2005/8/layout/vList5"/>
    <dgm:cxn modelId="{9F62E47E-2876-4F7B-8DB2-576B567AEB92}" type="presOf" srcId="{23D62584-0594-4EA0-8002-D234CFC8E4B2}" destId="{B1EB14D7-CADB-4EC4-A32F-B9A1A4647FDB}" srcOrd="0" destOrd="0" presId="urn:microsoft.com/office/officeart/2005/8/layout/vList5"/>
    <dgm:cxn modelId="{31F5618E-7138-475B-9BBD-5FA970D4B250}" srcId="{1724C4FA-D96E-4C38-8CD8-AB68F1351909}" destId="{4535CA2B-C1D5-4FBE-A9D6-54D0024D8551}" srcOrd="2" destOrd="0" parTransId="{897CEF5E-F0E4-40DA-9200-B4846AF7CA0F}" sibTransId="{ED12607A-99D9-4544-BBAB-703C8B3072BE}"/>
    <dgm:cxn modelId="{1065CC93-A6E0-4F49-A68B-2CDA8C1ACB45}" type="presOf" srcId="{C3EBC703-F736-42A5-ABC2-FF8518345909}" destId="{FED5993E-1196-4BA3-B5B1-2DE3232AAFE2}" srcOrd="0" destOrd="1" presId="urn:microsoft.com/office/officeart/2005/8/layout/vList5"/>
    <dgm:cxn modelId="{3E4E19AC-3A5F-4132-8997-F53684C344AC}" srcId="{1724C4FA-D96E-4C38-8CD8-AB68F1351909}" destId="{23D62584-0594-4EA0-8002-D234CFC8E4B2}" srcOrd="0" destOrd="0" parTransId="{AD36A7DD-7D63-4CC6-9B59-6817ED74A259}" sibTransId="{D8D92F29-82CE-4DF8-918F-CDCABA4EB2E8}"/>
    <dgm:cxn modelId="{9F5357B3-20A7-4FE5-9BA2-72FA51EFDC74}" type="presOf" srcId="{63636545-A6B3-47CC-BB3C-D6A3EED39E69}" destId="{FED5993E-1196-4BA3-B5B1-2DE3232AAFE2}" srcOrd="0" destOrd="3" presId="urn:microsoft.com/office/officeart/2005/8/layout/vList5"/>
    <dgm:cxn modelId="{69A91AE2-FF56-454B-94B7-E62DC4CFF74C}" type="presOf" srcId="{21325009-A855-4F4C-AA7D-E1E0179BF51F}" destId="{FED5993E-1196-4BA3-B5B1-2DE3232AAFE2}" srcOrd="0" destOrd="0" presId="urn:microsoft.com/office/officeart/2005/8/layout/vList5"/>
    <dgm:cxn modelId="{0E5025E5-0604-42E0-A770-7CFC15A25041}" srcId="{1724C4FA-D96E-4C38-8CD8-AB68F1351909}" destId="{D3A48EF4-408F-4CBE-80DE-C4F97755D30C}" srcOrd="3" destOrd="0" parTransId="{DF4AD0A8-E7CE-48BF-9C70-15ACA9419BFB}" sibTransId="{360EC1D9-201D-4CDE-8795-7EBBE232A105}"/>
    <dgm:cxn modelId="{533BC1F6-3F5C-4449-9AF9-D9A1ACDC67B1}" srcId="{1724C4FA-D96E-4C38-8CD8-AB68F1351909}" destId="{2A1D4961-3087-4003-814E-8ADFBC15EDDE}" srcOrd="1" destOrd="0" parTransId="{A740F66F-833C-4F12-8CD5-D5085CC32F8C}" sibTransId="{D1DCDADE-0B7E-4EBE-A918-84AB7277D91A}"/>
    <dgm:cxn modelId="{EFCDF5F7-66CB-4F00-97DB-96284CCEDE45}" srcId="{5AC4216E-B8A9-4D12-BB4B-971F219DBF8A}" destId="{A0DFD8F5-5194-4948-AAD0-A51F9D848121}" srcOrd="0" destOrd="0" parTransId="{48AAF8A9-128B-4593-8BF2-27FFE9EA940E}" sibTransId="{037A2AE8-6657-4EBD-966E-2FFA796BCE45}"/>
    <dgm:cxn modelId="{A37F95FA-4B48-44A2-8CC1-98DABC1087AC}" type="presOf" srcId="{D3A48EF4-408F-4CBE-80DE-C4F97755D30C}" destId="{B1EB14D7-CADB-4EC4-A32F-B9A1A4647FDB}" srcOrd="0" destOrd="3" presId="urn:microsoft.com/office/officeart/2005/8/layout/vList5"/>
    <dgm:cxn modelId="{48F4C0D3-D09C-4D51-B53B-0EC8AD6120DA}" type="presParOf" srcId="{9F0758C7-9F21-47C4-9BAC-4DCF2A1139CF}" destId="{7067F986-9A5F-4D62-8398-6FF86AB3C0DE}" srcOrd="0" destOrd="0" presId="urn:microsoft.com/office/officeart/2005/8/layout/vList5"/>
    <dgm:cxn modelId="{5AA431E9-6721-4D8F-AE40-0544FEBF598D}" type="presParOf" srcId="{7067F986-9A5F-4D62-8398-6FF86AB3C0DE}" destId="{3375059B-D7CC-413C-9EB2-4A28AA64E87D}" srcOrd="0" destOrd="0" presId="urn:microsoft.com/office/officeart/2005/8/layout/vList5"/>
    <dgm:cxn modelId="{690E9FDA-CCF9-47E1-8039-2DA4E294C884}" type="presParOf" srcId="{7067F986-9A5F-4D62-8398-6FF86AB3C0DE}" destId="{FED5993E-1196-4BA3-B5B1-2DE3232AAFE2}" srcOrd="1" destOrd="0" presId="urn:microsoft.com/office/officeart/2005/8/layout/vList5"/>
    <dgm:cxn modelId="{6DD3D805-D513-4BE3-9F87-2A35EAA3FB3D}" type="presParOf" srcId="{9F0758C7-9F21-47C4-9BAC-4DCF2A1139CF}" destId="{CBDE68CA-8C18-4885-A9B3-8B4E7A8DACA0}" srcOrd="1" destOrd="0" presId="urn:microsoft.com/office/officeart/2005/8/layout/vList5"/>
    <dgm:cxn modelId="{BDAEF341-2F21-4BB2-A9D8-CB346CA6283A}" type="presParOf" srcId="{9F0758C7-9F21-47C4-9BAC-4DCF2A1139CF}" destId="{40F05321-6036-4799-A9E3-A52F04FE0B70}" srcOrd="2" destOrd="0" presId="urn:microsoft.com/office/officeart/2005/8/layout/vList5"/>
    <dgm:cxn modelId="{670911FC-C366-46FE-8C80-35D73D815C78}" type="presParOf" srcId="{40F05321-6036-4799-A9E3-A52F04FE0B70}" destId="{50F27C89-AA92-4499-8AE4-A34697E291D7}" srcOrd="0" destOrd="0" presId="urn:microsoft.com/office/officeart/2005/8/layout/vList5"/>
    <dgm:cxn modelId="{0CEE6EF3-C408-4A94-B27C-D404F7210FE1}" type="presParOf" srcId="{40F05321-6036-4799-A9E3-A52F04FE0B70}" destId="{B1EB14D7-CADB-4EC4-A32F-B9A1A4647FD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33B8B-F33A-44D2-93D6-0C6B790B7673}">
      <dsp:nvSpPr>
        <dsp:cNvPr id="0" name=""/>
        <dsp:cNvSpPr/>
      </dsp:nvSpPr>
      <dsp:spPr>
        <a:xfrm>
          <a:off x="3212331" y="3114890"/>
          <a:ext cx="243333" cy="1898005"/>
        </a:xfrm>
        <a:custGeom>
          <a:avLst/>
          <a:gdLst/>
          <a:ahLst/>
          <a:cxnLst/>
          <a:rect l="0" t="0" r="0" b="0"/>
          <a:pathLst>
            <a:path>
              <a:moveTo>
                <a:pt x="0" y="0"/>
              </a:moveTo>
              <a:lnTo>
                <a:pt x="0" y="1898005"/>
              </a:lnTo>
              <a:lnTo>
                <a:pt x="243333" y="189800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CCB192-C7AF-4789-A59C-0D53CF7C4754}">
      <dsp:nvSpPr>
        <dsp:cNvPr id="0" name=""/>
        <dsp:cNvSpPr/>
      </dsp:nvSpPr>
      <dsp:spPr>
        <a:xfrm>
          <a:off x="3212331" y="3114890"/>
          <a:ext cx="243333" cy="746224"/>
        </a:xfrm>
        <a:custGeom>
          <a:avLst/>
          <a:gdLst/>
          <a:ahLst/>
          <a:cxnLst/>
          <a:rect l="0" t="0" r="0" b="0"/>
          <a:pathLst>
            <a:path>
              <a:moveTo>
                <a:pt x="0" y="0"/>
              </a:moveTo>
              <a:lnTo>
                <a:pt x="0" y="746224"/>
              </a:lnTo>
              <a:lnTo>
                <a:pt x="243333" y="74622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622F51-A299-430A-87A7-C025C0E2D051}">
      <dsp:nvSpPr>
        <dsp:cNvPr id="0" name=""/>
        <dsp:cNvSpPr/>
      </dsp:nvSpPr>
      <dsp:spPr>
        <a:xfrm>
          <a:off x="3815501" y="1963109"/>
          <a:ext cx="91440" cy="340667"/>
        </a:xfrm>
        <a:custGeom>
          <a:avLst/>
          <a:gdLst/>
          <a:ahLst/>
          <a:cxnLst/>
          <a:rect l="0" t="0" r="0" b="0"/>
          <a:pathLst>
            <a:path>
              <a:moveTo>
                <a:pt x="45720" y="0"/>
              </a:moveTo>
              <a:lnTo>
                <a:pt x="45720" y="34066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4773CC-7C71-40E7-BD92-BC33947A5AEF}">
      <dsp:nvSpPr>
        <dsp:cNvPr id="0" name=""/>
        <dsp:cNvSpPr/>
      </dsp:nvSpPr>
      <dsp:spPr>
        <a:xfrm>
          <a:off x="3815501" y="811328"/>
          <a:ext cx="91440" cy="340667"/>
        </a:xfrm>
        <a:custGeom>
          <a:avLst/>
          <a:gdLst/>
          <a:ahLst/>
          <a:cxnLst/>
          <a:rect l="0" t="0" r="0" b="0"/>
          <a:pathLst>
            <a:path>
              <a:moveTo>
                <a:pt x="45720" y="0"/>
              </a:moveTo>
              <a:lnTo>
                <a:pt x="45720" y="34066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5E90B-E532-45B2-97B7-5C70FE24D122}">
      <dsp:nvSpPr>
        <dsp:cNvPr id="0" name=""/>
        <dsp:cNvSpPr/>
      </dsp:nvSpPr>
      <dsp:spPr>
        <a:xfrm>
          <a:off x="3050108" y="215"/>
          <a:ext cx="1622226" cy="8111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DBIA</a:t>
          </a:r>
        </a:p>
      </dsp:txBody>
      <dsp:txXfrm>
        <a:off x="3050108" y="215"/>
        <a:ext cx="1622226" cy="811113"/>
      </dsp:txXfrm>
    </dsp:sp>
    <dsp:sp modelId="{07C7E745-D290-472C-BFB5-907A89C13A05}">
      <dsp:nvSpPr>
        <dsp:cNvPr id="0" name=""/>
        <dsp:cNvSpPr/>
      </dsp:nvSpPr>
      <dsp:spPr>
        <a:xfrm>
          <a:off x="3050108" y="1151996"/>
          <a:ext cx="1622226" cy="8111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DBIA-GLR</a:t>
          </a:r>
        </a:p>
      </dsp:txBody>
      <dsp:txXfrm>
        <a:off x="3050108" y="1151996"/>
        <a:ext cx="1622226" cy="811113"/>
      </dsp:txXfrm>
    </dsp:sp>
    <dsp:sp modelId="{DDC59D15-8938-4407-A71B-643CE70CE1F1}">
      <dsp:nvSpPr>
        <dsp:cNvPr id="0" name=""/>
        <dsp:cNvSpPr/>
      </dsp:nvSpPr>
      <dsp:spPr>
        <a:xfrm>
          <a:off x="3050108" y="2303776"/>
          <a:ext cx="1622226" cy="8111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WI Chapter Chair</a:t>
          </a:r>
        </a:p>
      </dsp:txBody>
      <dsp:txXfrm>
        <a:off x="3050108" y="2303776"/>
        <a:ext cx="1622226" cy="811113"/>
      </dsp:txXfrm>
    </dsp:sp>
    <dsp:sp modelId="{096694CF-2ED8-4302-8ADF-FFD1D7152513}">
      <dsp:nvSpPr>
        <dsp:cNvPr id="0" name=""/>
        <dsp:cNvSpPr/>
      </dsp:nvSpPr>
      <dsp:spPr>
        <a:xfrm>
          <a:off x="3455665" y="3455557"/>
          <a:ext cx="1622226" cy="8111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Programs/</a:t>
          </a:r>
          <a:r>
            <a:rPr lang="en-US" sz="900" kern="1200" dirty="0" err="1"/>
            <a:t>Eduction</a:t>
          </a:r>
          <a:r>
            <a:rPr lang="en-US" sz="900" kern="1200" dirty="0"/>
            <a:t> Co-Chair</a:t>
          </a:r>
        </a:p>
      </dsp:txBody>
      <dsp:txXfrm>
        <a:off x="3455665" y="3455557"/>
        <a:ext cx="1622226" cy="811113"/>
      </dsp:txXfrm>
    </dsp:sp>
    <dsp:sp modelId="{0B7C373E-5927-4A39-85F4-52021C82EF82}">
      <dsp:nvSpPr>
        <dsp:cNvPr id="0" name=""/>
        <dsp:cNvSpPr/>
      </dsp:nvSpPr>
      <dsp:spPr>
        <a:xfrm>
          <a:off x="3455665" y="4607338"/>
          <a:ext cx="1622226" cy="8111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Promotion/Network/Sponsorship Co-Chair</a:t>
          </a:r>
        </a:p>
      </dsp:txBody>
      <dsp:txXfrm>
        <a:off x="3455665" y="4607338"/>
        <a:ext cx="1622226" cy="811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5993E-1196-4BA3-B5B1-2DE3232AAFE2}">
      <dsp:nvSpPr>
        <dsp:cNvPr id="0" name=""/>
        <dsp:cNvSpPr/>
      </dsp:nvSpPr>
      <dsp:spPr>
        <a:xfrm rot="5400000">
          <a:off x="6301587" y="-2303662"/>
          <a:ext cx="1698041"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Design-Build Best Practices</a:t>
          </a:r>
        </a:p>
        <a:p>
          <a:pPr marL="171450" lvl="1" indent="-171450" algn="l" defTabSz="844550">
            <a:lnSpc>
              <a:spcPct val="90000"/>
            </a:lnSpc>
            <a:spcBef>
              <a:spcPct val="0"/>
            </a:spcBef>
            <a:spcAft>
              <a:spcPct val="15000"/>
            </a:spcAft>
            <a:buChar char="•"/>
          </a:pPr>
          <a:r>
            <a:rPr lang="en-US" sz="1900" kern="1200" dirty="0"/>
            <a:t>Student Engagement</a:t>
          </a:r>
        </a:p>
        <a:p>
          <a:pPr marL="171450" lvl="1" indent="-171450" algn="l" defTabSz="844550">
            <a:lnSpc>
              <a:spcPct val="90000"/>
            </a:lnSpc>
            <a:spcBef>
              <a:spcPct val="0"/>
            </a:spcBef>
            <a:spcAft>
              <a:spcPct val="15000"/>
            </a:spcAft>
            <a:buChar char="•"/>
          </a:pPr>
          <a:r>
            <a:rPr lang="en-US" sz="1900" kern="1200" dirty="0"/>
            <a:t>Design-Build Champions (Market Experts)</a:t>
          </a:r>
        </a:p>
        <a:p>
          <a:pPr marL="171450" lvl="1" indent="-171450" algn="l" defTabSz="844550">
            <a:lnSpc>
              <a:spcPct val="90000"/>
            </a:lnSpc>
            <a:spcBef>
              <a:spcPct val="0"/>
            </a:spcBef>
            <a:spcAft>
              <a:spcPct val="15000"/>
            </a:spcAft>
            <a:buChar char="•"/>
          </a:pPr>
          <a:r>
            <a:rPr lang="en-US" sz="1900" kern="1200" dirty="0"/>
            <a:t>Recognition of Design-Build (potential partnership with other awards in the market)</a:t>
          </a:r>
        </a:p>
      </dsp:txBody>
      <dsp:txXfrm rot="-5400000">
        <a:off x="3785616" y="295201"/>
        <a:ext cx="6647092" cy="1532257"/>
      </dsp:txXfrm>
    </dsp:sp>
    <dsp:sp modelId="{3375059B-D7CC-413C-9EB2-4A28AA64E87D}">
      <dsp:nvSpPr>
        <dsp:cNvPr id="0" name=""/>
        <dsp:cNvSpPr/>
      </dsp:nvSpPr>
      <dsp:spPr>
        <a:xfrm>
          <a:off x="0" y="53"/>
          <a:ext cx="3785616" cy="21225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Programs/Education</a:t>
          </a:r>
        </a:p>
      </dsp:txBody>
      <dsp:txXfrm>
        <a:off x="103614" y="103667"/>
        <a:ext cx="3578388" cy="1915324"/>
      </dsp:txXfrm>
    </dsp:sp>
    <dsp:sp modelId="{B1EB14D7-CADB-4EC4-A32F-B9A1A4647FDB}">
      <dsp:nvSpPr>
        <dsp:cNvPr id="0" name=""/>
        <dsp:cNvSpPr/>
      </dsp:nvSpPr>
      <dsp:spPr>
        <a:xfrm rot="5400000">
          <a:off x="6301587" y="-74983"/>
          <a:ext cx="1698041" cy="672998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Grow Membership and Diversify</a:t>
          </a:r>
        </a:p>
        <a:p>
          <a:pPr marL="171450" lvl="1" indent="-171450" algn="l" defTabSz="844550">
            <a:lnSpc>
              <a:spcPct val="90000"/>
            </a:lnSpc>
            <a:spcBef>
              <a:spcPct val="0"/>
            </a:spcBef>
            <a:spcAft>
              <a:spcPct val="15000"/>
            </a:spcAft>
            <a:buChar char="•"/>
          </a:pPr>
          <a:r>
            <a:rPr lang="en-US" sz="1900" kern="1200" dirty="0"/>
            <a:t>Potential Partnerships – WCREW, NAWIC, IFMA, etc.</a:t>
          </a:r>
        </a:p>
        <a:p>
          <a:pPr marL="171450" lvl="1" indent="-171450" algn="l" defTabSz="844550">
            <a:lnSpc>
              <a:spcPct val="90000"/>
            </a:lnSpc>
            <a:spcBef>
              <a:spcPct val="0"/>
            </a:spcBef>
            <a:spcAft>
              <a:spcPct val="15000"/>
            </a:spcAft>
            <a:buChar char="•"/>
          </a:pPr>
          <a:r>
            <a:rPr lang="en-US" sz="1900" kern="1200" dirty="0"/>
            <a:t>Idea Sharing</a:t>
          </a:r>
        </a:p>
        <a:p>
          <a:pPr marL="171450" lvl="1" indent="-171450" algn="l" defTabSz="844550">
            <a:lnSpc>
              <a:spcPct val="90000"/>
            </a:lnSpc>
            <a:spcBef>
              <a:spcPct val="0"/>
            </a:spcBef>
            <a:spcAft>
              <a:spcPct val="15000"/>
            </a:spcAft>
            <a:buChar char="•"/>
          </a:pPr>
          <a:r>
            <a:rPr lang="en-US" sz="1900" kern="1200" dirty="0"/>
            <a:t>Public Relations</a:t>
          </a:r>
        </a:p>
      </dsp:txBody>
      <dsp:txXfrm rot="-5400000">
        <a:off x="3785616" y="2523880"/>
        <a:ext cx="6647092" cy="1532257"/>
      </dsp:txXfrm>
    </dsp:sp>
    <dsp:sp modelId="{50F27C89-AA92-4499-8AE4-A34697E291D7}">
      <dsp:nvSpPr>
        <dsp:cNvPr id="0" name=""/>
        <dsp:cNvSpPr/>
      </dsp:nvSpPr>
      <dsp:spPr>
        <a:xfrm>
          <a:off x="0" y="2228732"/>
          <a:ext cx="3785616" cy="212255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Promotion/Network/Sponsorship</a:t>
          </a:r>
        </a:p>
      </dsp:txBody>
      <dsp:txXfrm>
        <a:off x="103614" y="2332346"/>
        <a:ext cx="3578388" cy="191532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4BE583-A08E-4FC0-9228-EAC716941377}"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FC857-E039-4D05-BAB4-F1E9A263B49C}" type="slidenum">
              <a:rPr lang="en-US" smtClean="0"/>
              <a:t>‹#›</a:t>
            </a:fld>
            <a:endParaRPr lang="en-US"/>
          </a:p>
        </p:txBody>
      </p:sp>
    </p:spTree>
    <p:extLst>
      <p:ext uri="{BB962C8B-B14F-4D97-AF65-F5344CB8AC3E}">
        <p14:creationId xmlns:p14="http://schemas.microsoft.com/office/powerpoint/2010/main" val="32791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4BE583-A08E-4FC0-9228-EAC716941377}"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FC857-E039-4D05-BAB4-F1E9A263B49C}" type="slidenum">
              <a:rPr lang="en-US" smtClean="0"/>
              <a:t>‹#›</a:t>
            </a:fld>
            <a:endParaRPr lang="en-US"/>
          </a:p>
        </p:txBody>
      </p:sp>
    </p:spTree>
    <p:extLst>
      <p:ext uri="{BB962C8B-B14F-4D97-AF65-F5344CB8AC3E}">
        <p14:creationId xmlns:p14="http://schemas.microsoft.com/office/powerpoint/2010/main" val="125361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4BE583-A08E-4FC0-9228-EAC716941377}"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FC857-E039-4D05-BAB4-F1E9A263B49C}" type="slidenum">
              <a:rPr lang="en-US" smtClean="0"/>
              <a:t>‹#›</a:t>
            </a:fld>
            <a:endParaRPr lang="en-US"/>
          </a:p>
        </p:txBody>
      </p:sp>
    </p:spTree>
    <p:extLst>
      <p:ext uri="{BB962C8B-B14F-4D97-AF65-F5344CB8AC3E}">
        <p14:creationId xmlns:p14="http://schemas.microsoft.com/office/powerpoint/2010/main" val="49067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4BE583-A08E-4FC0-9228-EAC716941377}"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FC857-E039-4D05-BAB4-F1E9A263B49C}" type="slidenum">
              <a:rPr lang="en-US" smtClean="0"/>
              <a:t>‹#›</a:t>
            </a:fld>
            <a:endParaRPr lang="en-US"/>
          </a:p>
        </p:txBody>
      </p:sp>
    </p:spTree>
    <p:extLst>
      <p:ext uri="{BB962C8B-B14F-4D97-AF65-F5344CB8AC3E}">
        <p14:creationId xmlns:p14="http://schemas.microsoft.com/office/powerpoint/2010/main" val="709260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4BE583-A08E-4FC0-9228-EAC716941377}"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FC857-E039-4D05-BAB4-F1E9A263B49C}" type="slidenum">
              <a:rPr lang="en-US" smtClean="0"/>
              <a:t>‹#›</a:t>
            </a:fld>
            <a:endParaRPr lang="en-US"/>
          </a:p>
        </p:txBody>
      </p:sp>
    </p:spTree>
    <p:extLst>
      <p:ext uri="{BB962C8B-B14F-4D97-AF65-F5344CB8AC3E}">
        <p14:creationId xmlns:p14="http://schemas.microsoft.com/office/powerpoint/2010/main" val="411796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4BE583-A08E-4FC0-9228-EAC716941377}"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FC857-E039-4D05-BAB4-F1E9A263B49C}" type="slidenum">
              <a:rPr lang="en-US" smtClean="0"/>
              <a:t>‹#›</a:t>
            </a:fld>
            <a:endParaRPr lang="en-US"/>
          </a:p>
        </p:txBody>
      </p:sp>
    </p:spTree>
    <p:extLst>
      <p:ext uri="{BB962C8B-B14F-4D97-AF65-F5344CB8AC3E}">
        <p14:creationId xmlns:p14="http://schemas.microsoft.com/office/powerpoint/2010/main" val="257651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4BE583-A08E-4FC0-9228-EAC716941377}" type="datetimeFigureOut">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CFC857-E039-4D05-BAB4-F1E9A263B49C}" type="slidenum">
              <a:rPr lang="en-US" smtClean="0"/>
              <a:t>‹#›</a:t>
            </a:fld>
            <a:endParaRPr lang="en-US"/>
          </a:p>
        </p:txBody>
      </p:sp>
    </p:spTree>
    <p:extLst>
      <p:ext uri="{BB962C8B-B14F-4D97-AF65-F5344CB8AC3E}">
        <p14:creationId xmlns:p14="http://schemas.microsoft.com/office/powerpoint/2010/main" val="16167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4BE583-A08E-4FC0-9228-EAC716941377}" type="datetimeFigureOut">
              <a:rPr lang="en-US" smtClean="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CFC857-E039-4D05-BAB4-F1E9A263B49C}" type="slidenum">
              <a:rPr lang="en-US" smtClean="0"/>
              <a:t>‹#›</a:t>
            </a:fld>
            <a:endParaRPr lang="en-US"/>
          </a:p>
        </p:txBody>
      </p:sp>
    </p:spTree>
    <p:extLst>
      <p:ext uri="{BB962C8B-B14F-4D97-AF65-F5344CB8AC3E}">
        <p14:creationId xmlns:p14="http://schemas.microsoft.com/office/powerpoint/2010/main" val="313800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BE583-A08E-4FC0-9228-EAC716941377}" type="datetimeFigureOut">
              <a:rPr lang="en-US" smtClean="0"/>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CFC857-E039-4D05-BAB4-F1E9A263B49C}" type="slidenum">
              <a:rPr lang="en-US" smtClean="0"/>
              <a:t>‹#›</a:t>
            </a:fld>
            <a:endParaRPr lang="en-US"/>
          </a:p>
        </p:txBody>
      </p:sp>
    </p:spTree>
    <p:extLst>
      <p:ext uri="{BB962C8B-B14F-4D97-AF65-F5344CB8AC3E}">
        <p14:creationId xmlns:p14="http://schemas.microsoft.com/office/powerpoint/2010/main" val="94885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4BE583-A08E-4FC0-9228-EAC716941377}"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FC857-E039-4D05-BAB4-F1E9A263B49C}" type="slidenum">
              <a:rPr lang="en-US" smtClean="0"/>
              <a:t>‹#›</a:t>
            </a:fld>
            <a:endParaRPr lang="en-US"/>
          </a:p>
        </p:txBody>
      </p:sp>
    </p:spTree>
    <p:extLst>
      <p:ext uri="{BB962C8B-B14F-4D97-AF65-F5344CB8AC3E}">
        <p14:creationId xmlns:p14="http://schemas.microsoft.com/office/powerpoint/2010/main" val="350698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4BE583-A08E-4FC0-9228-EAC716941377}"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FC857-E039-4D05-BAB4-F1E9A263B49C}" type="slidenum">
              <a:rPr lang="en-US" smtClean="0"/>
              <a:t>‹#›</a:t>
            </a:fld>
            <a:endParaRPr lang="en-US"/>
          </a:p>
        </p:txBody>
      </p:sp>
    </p:spTree>
    <p:extLst>
      <p:ext uri="{BB962C8B-B14F-4D97-AF65-F5344CB8AC3E}">
        <p14:creationId xmlns:p14="http://schemas.microsoft.com/office/powerpoint/2010/main" val="10603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BE583-A08E-4FC0-9228-EAC716941377}" type="datetimeFigureOut">
              <a:rPr lang="en-US" smtClean="0"/>
              <a:t>3/22/2021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FC857-E039-4D05-BAB4-F1E9A263B49C}" type="slidenum">
              <a:rPr lang="en-US" smtClean="0"/>
              <a:t>‹#›</a:t>
            </a:fld>
            <a:endParaRPr lang="en-US"/>
          </a:p>
        </p:txBody>
      </p:sp>
    </p:spTree>
    <p:extLst>
      <p:ext uri="{BB962C8B-B14F-4D97-AF65-F5344CB8AC3E}">
        <p14:creationId xmlns:p14="http://schemas.microsoft.com/office/powerpoint/2010/main" val="2675348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DBIA Wisconsin Chapter</a:t>
            </a:r>
          </a:p>
        </p:txBody>
      </p:sp>
      <p:sp>
        <p:nvSpPr>
          <p:cNvPr id="3" name="Subtitle 2"/>
          <p:cNvSpPr>
            <a:spLocks noGrp="1"/>
          </p:cNvSpPr>
          <p:nvPr>
            <p:ph type="subTitle" idx="1"/>
          </p:nvPr>
        </p:nvSpPr>
        <p:spPr/>
        <p:txBody>
          <a:bodyPr/>
          <a:lstStyle/>
          <a:p>
            <a:r>
              <a:rPr lang="en-US" dirty="0"/>
              <a:t>Strategic Planning</a:t>
            </a:r>
          </a:p>
          <a:p>
            <a:r>
              <a:rPr lang="en-US" dirty="0"/>
              <a:t>March 4, 2021</a:t>
            </a:r>
          </a:p>
        </p:txBody>
      </p:sp>
    </p:spTree>
    <p:extLst>
      <p:ext uri="{BB962C8B-B14F-4D97-AF65-F5344CB8AC3E}">
        <p14:creationId xmlns:p14="http://schemas.microsoft.com/office/powerpoint/2010/main" val="133426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Event Recap</a:t>
            </a:r>
          </a:p>
        </p:txBody>
      </p:sp>
      <p:sp>
        <p:nvSpPr>
          <p:cNvPr id="3" name="Content Placeholder 2"/>
          <p:cNvSpPr>
            <a:spLocks noGrp="1"/>
          </p:cNvSpPr>
          <p:nvPr>
            <p:ph idx="1"/>
          </p:nvPr>
        </p:nvSpPr>
        <p:spPr>
          <a:xfrm>
            <a:off x="838200" y="1442434"/>
            <a:ext cx="5176234" cy="4734529"/>
          </a:xfrm>
        </p:spPr>
        <p:txBody>
          <a:bodyPr>
            <a:normAutofit/>
          </a:bodyPr>
          <a:lstStyle/>
          <a:p>
            <a:pPr marL="0" indent="0">
              <a:buNone/>
            </a:pPr>
            <a:r>
              <a:rPr lang="en-US" dirty="0">
                <a:highlight>
                  <a:srgbClr val="FFFF00"/>
                </a:highlight>
              </a:rPr>
              <a:t>*MSOE Event (Q2) – (Grohmann Tower) Educational Event</a:t>
            </a:r>
          </a:p>
          <a:p>
            <a:pPr marL="0" indent="0">
              <a:buNone/>
            </a:pPr>
            <a:endParaRPr lang="en-US" dirty="0"/>
          </a:p>
          <a:p>
            <a:pPr lvl="1">
              <a:buFont typeface="Wingdings" panose="05000000000000000000" pitchFamily="2" charset="2"/>
              <a:buChar char="§"/>
            </a:pPr>
            <a:r>
              <a:rPr lang="en-US" dirty="0"/>
              <a:t>Panel Discussion</a:t>
            </a:r>
          </a:p>
          <a:p>
            <a:pPr lvl="1">
              <a:buFont typeface="Wingdings" panose="05000000000000000000" pitchFamily="2" charset="2"/>
              <a:buChar char="§"/>
            </a:pPr>
            <a:r>
              <a:rPr lang="en-US" dirty="0"/>
              <a:t>Owner Presenters / Case Study</a:t>
            </a:r>
          </a:p>
          <a:p>
            <a:pPr lvl="1">
              <a:buFont typeface="Wingdings" panose="05000000000000000000" pitchFamily="2" charset="2"/>
              <a:buChar char="§"/>
            </a:pPr>
            <a:r>
              <a:rPr lang="en-US" dirty="0"/>
              <a:t>Progressive Design-Build concept</a:t>
            </a:r>
          </a:p>
          <a:p>
            <a:pPr lvl="1">
              <a:buFont typeface="Wingdings" panose="05000000000000000000" pitchFamily="2" charset="2"/>
              <a:buChar char="§"/>
            </a:pPr>
            <a:r>
              <a:rPr lang="en-US" dirty="0"/>
              <a:t>Best Practices / DBIA Principles</a:t>
            </a:r>
          </a:p>
          <a:p>
            <a:pPr lvl="1">
              <a:buFont typeface="Wingdings" panose="05000000000000000000" pitchFamily="2" charset="2"/>
              <a:buChar char="§"/>
            </a:pPr>
            <a:r>
              <a:rPr lang="en-US" dirty="0"/>
              <a:t>70+ participants</a:t>
            </a:r>
          </a:p>
          <a:p>
            <a:pPr lvl="1">
              <a:buFont typeface="Wingdings" panose="05000000000000000000" pitchFamily="2" charset="2"/>
              <a:buChar char="§"/>
            </a:pPr>
            <a:r>
              <a:rPr lang="en-US" dirty="0"/>
              <a:t>Budget $700</a:t>
            </a:r>
          </a:p>
          <a:p>
            <a:pPr lvl="2">
              <a:buFont typeface="Wingdings" panose="05000000000000000000" pitchFamily="2" charset="2"/>
              <a:buChar char="§"/>
            </a:pPr>
            <a:r>
              <a:rPr lang="en-US" dirty="0"/>
              <a:t>1 drink ticket</a:t>
            </a:r>
          </a:p>
          <a:p>
            <a:pPr lvl="2">
              <a:buFont typeface="Wingdings" panose="05000000000000000000" pitchFamily="2" charset="2"/>
              <a:buChar char="§"/>
            </a:pPr>
            <a:r>
              <a:rPr lang="en-US" dirty="0"/>
              <a:t>Apps</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Content Placeholder 2">
            <a:extLst>
              <a:ext uri="{FF2B5EF4-FFF2-40B4-BE49-F238E27FC236}">
                <a16:creationId xmlns:a16="http://schemas.microsoft.com/office/drawing/2014/main" id="{73202872-86D9-424A-B7CB-01FAD71AFD75}"/>
              </a:ext>
            </a:extLst>
          </p:cNvPr>
          <p:cNvSpPr txBox="1">
            <a:spLocks/>
          </p:cNvSpPr>
          <p:nvPr/>
        </p:nvSpPr>
        <p:spPr>
          <a:xfrm>
            <a:off x="6399727" y="1442433"/>
            <a:ext cx="5176234" cy="4734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r>
              <a:rPr lang="en-US" dirty="0">
                <a:highlight>
                  <a:srgbClr val="FFFF00"/>
                </a:highlight>
              </a:rPr>
              <a:t>* LCI Partnership Event October on IPD at Children's(Q4) </a:t>
            </a:r>
          </a:p>
          <a:p>
            <a:pPr lvl="1">
              <a:buFont typeface="Wingdings" panose="05000000000000000000" pitchFamily="2" charset="2"/>
              <a:buChar char="§"/>
            </a:pPr>
            <a:endParaRPr lang="en-US" dirty="0"/>
          </a:p>
          <a:p>
            <a:pPr lvl="3">
              <a:buFont typeface="Wingdings" panose="05000000000000000000" pitchFamily="2" charset="2"/>
              <a:buChar char="§"/>
            </a:pPr>
            <a:r>
              <a:rPr lang="en-US" dirty="0"/>
              <a:t> 100 participants</a:t>
            </a:r>
          </a:p>
          <a:p>
            <a:pPr lvl="1">
              <a:buFont typeface="Wingdings" panose="05000000000000000000" pitchFamily="2" charset="2"/>
              <a:buChar char="§"/>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33148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Event Recap</a:t>
            </a:r>
          </a:p>
        </p:txBody>
      </p:sp>
      <p:sp>
        <p:nvSpPr>
          <p:cNvPr id="3" name="Content Placeholder 2"/>
          <p:cNvSpPr>
            <a:spLocks noGrp="1"/>
          </p:cNvSpPr>
          <p:nvPr>
            <p:ph idx="1"/>
          </p:nvPr>
        </p:nvSpPr>
        <p:spPr>
          <a:xfrm>
            <a:off x="838200" y="1442435"/>
            <a:ext cx="5176234" cy="1666526"/>
          </a:xfrm>
        </p:spPr>
        <p:txBody>
          <a:bodyPr>
            <a:normAutofit/>
          </a:bodyPr>
          <a:lstStyle/>
          <a:p>
            <a:pPr marL="457200" lvl="1" indent="0">
              <a:buNone/>
            </a:pPr>
            <a:r>
              <a:rPr lang="en-US" dirty="0">
                <a:highlight>
                  <a:srgbClr val="FFFF00"/>
                </a:highlight>
              </a:rPr>
              <a:t>* Networking/Social Event</a:t>
            </a:r>
          </a:p>
          <a:p>
            <a:pPr marL="457200" lvl="1" indent="0">
              <a:buNone/>
            </a:pPr>
            <a:endParaRPr lang="en-US" dirty="0"/>
          </a:p>
          <a:p>
            <a:pPr marL="457200" lvl="1" indent="0">
              <a:buNone/>
            </a:pPr>
            <a:r>
              <a:rPr lang="en-US" dirty="0"/>
              <a:t>March 2020</a:t>
            </a:r>
          </a:p>
          <a:p>
            <a:pPr marL="457200" lvl="1" indent="0">
              <a:buNone/>
            </a:pPr>
            <a:r>
              <a:rPr lang="en-US" dirty="0"/>
              <a:t>Sponsored by CG Schmidt</a:t>
            </a:r>
          </a:p>
          <a:p>
            <a:pPr marL="0" indent="0">
              <a:buNone/>
            </a:pPr>
            <a:endParaRPr lang="en-US" sz="2400" dirty="0"/>
          </a:p>
          <a:p>
            <a:pPr>
              <a:buFont typeface="Wingdings" panose="05000000000000000000" pitchFamily="2" charset="2"/>
              <a:buChar char="§"/>
            </a:pPr>
            <a:endParaRPr lang="en-US" dirty="0"/>
          </a:p>
        </p:txBody>
      </p:sp>
      <p:sp>
        <p:nvSpPr>
          <p:cNvPr id="4" name="Content Placeholder 2">
            <a:extLst>
              <a:ext uri="{FF2B5EF4-FFF2-40B4-BE49-F238E27FC236}">
                <a16:creationId xmlns:a16="http://schemas.microsoft.com/office/drawing/2014/main" id="{73202872-86D9-424A-B7CB-01FAD71AFD75}"/>
              </a:ext>
            </a:extLst>
          </p:cNvPr>
          <p:cNvSpPr txBox="1">
            <a:spLocks/>
          </p:cNvSpPr>
          <p:nvPr/>
        </p:nvSpPr>
        <p:spPr>
          <a:xfrm>
            <a:off x="6399727" y="4436828"/>
            <a:ext cx="5176234" cy="17810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a:buFont typeface="Wingdings" panose="05000000000000000000" pitchFamily="2" charset="2"/>
              <a:buChar char="§"/>
            </a:pPr>
            <a:r>
              <a:rPr lang="en-US" dirty="0"/>
              <a:t>Received Sponsorships ??</a:t>
            </a:r>
          </a:p>
          <a:p>
            <a:pPr>
              <a:buFont typeface="Wingdings" panose="05000000000000000000" pitchFamily="2" charset="2"/>
              <a:buChar char="§"/>
            </a:pPr>
            <a:r>
              <a:rPr lang="en-US" dirty="0"/>
              <a:t>Spent ??</a:t>
            </a:r>
          </a:p>
          <a:p>
            <a:pPr>
              <a:buFont typeface="Wingdings" panose="05000000000000000000" pitchFamily="2" charset="2"/>
              <a:buChar char="§"/>
            </a:pPr>
            <a:endParaRPr lang="en-US" dirty="0"/>
          </a:p>
        </p:txBody>
      </p:sp>
      <p:sp>
        <p:nvSpPr>
          <p:cNvPr id="5" name="Content Placeholder 2">
            <a:extLst>
              <a:ext uri="{FF2B5EF4-FFF2-40B4-BE49-F238E27FC236}">
                <a16:creationId xmlns:a16="http://schemas.microsoft.com/office/drawing/2014/main" id="{27EBCF53-0764-45C8-93DF-83FE72D63442}"/>
              </a:ext>
            </a:extLst>
          </p:cNvPr>
          <p:cNvSpPr txBox="1">
            <a:spLocks/>
          </p:cNvSpPr>
          <p:nvPr/>
        </p:nvSpPr>
        <p:spPr>
          <a:xfrm>
            <a:off x="838200" y="3872884"/>
            <a:ext cx="5176234" cy="2806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dirty="0">
                <a:highlight>
                  <a:srgbClr val="FFFF00"/>
                </a:highlight>
              </a:rPr>
              <a:t>* Programs/Education Event</a:t>
            </a:r>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dirty="0"/>
              <a:t>December 2020</a:t>
            </a:r>
          </a:p>
          <a:p>
            <a:pPr marL="457200" lvl="1" indent="0">
              <a:buFont typeface="Arial" panose="020B0604020202020204" pitchFamily="34" charset="0"/>
              <a:buNone/>
            </a:pPr>
            <a:r>
              <a:rPr lang="en-US" dirty="0"/>
              <a:t>Milwaukee City Hall Foundation Restoration Project</a:t>
            </a:r>
          </a:p>
          <a:p>
            <a:pPr marL="457200" lvl="1" indent="0">
              <a:buFont typeface="Arial" panose="020B0604020202020204" pitchFamily="34" charset="0"/>
              <a:buNone/>
            </a:pPr>
            <a:r>
              <a:rPr lang="en-US" dirty="0"/>
              <a:t>Mary Collins – Project Presenter</a:t>
            </a:r>
          </a:p>
          <a:p>
            <a:pPr marL="0" indent="0">
              <a:buFont typeface="Arial" panose="020B0604020202020204" pitchFamily="34" charset="0"/>
              <a:buNone/>
            </a:pPr>
            <a:endParaRPr lang="en-US" sz="2400" dirty="0"/>
          </a:p>
          <a:p>
            <a:pPr>
              <a:buFont typeface="Wingdings" panose="05000000000000000000" pitchFamily="2" charset="2"/>
              <a:buChar char="§"/>
            </a:pPr>
            <a:endParaRPr lang="en-US" dirty="0"/>
          </a:p>
        </p:txBody>
      </p:sp>
      <p:sp>
        <p:nvSpPr>
          <p:cNvPr id="6" name="Content Placeholder 2">
            <a:extLst>
              <a:ext uri="{FF2B5EF4-FFF2-40B4-BE49-F238E27FC236}">
                <a16:creationId xmlns:a16="http://schemas.microsoft.com/office/drawing/2014/main" id="{059B8550-401D-4428-A017-CE9691BED5E2}"/>
              </a:ext>
            </a:extLst>
          </p:cNvPr>
          <p:cNvSpPr txBox="1">
            <a:spLocks/>
          </p:cNvSpPr>
          <p:nvPr/>
        </p:nvSpPr>
        <p:spPr>
          <a:xfrm>
            <a:off x="6274242" y="1442435"/>
            <a:ext cx="3879574" cy="14047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dirty="0">
                <a:highlight>
                  <a:srgbClr val="FFFF00"/>
                </a:highlight>
              </a:rPr>
              <a:t>* 2020 COVID Impacts</a:t>
            </a:r>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dirty="0"/>
              <a:t>Restricted Events/Networking</a:t>
            </a:r>
          </a:p>
          <a:p>
            <a:pPr marL="0" indent="0">
              <a:buFont typeface="Arial" panose="020B0604020202020204" pitchFamily="34" charset="0"/>
              <a:buNone/>
            </a:pPr>
            <a:endParaRPr lang="en-US" sz="2400"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086239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CC018-78AB-47FA-8AC8-4B76E53E7EC9}"/>
              </a:ext>
            </a:extLst>
          </p:cNvPr>
          <p:cNvSpPr>
            <a:spLocks noGrp="1"/>
          </p:cNvSpPr>
          <p:nvPr>
            <p:ph type="title"/>
          </p:nvPr>
        </p:nvSpPr>
        <p:spPr/>
        <p:txBody>
          <a:bodyPr/>
          <a:lstStyle/>
          <a:p>
            <a:r>
              <a:rPr lang="en-US" dirty="0"/>
              <a:t>2021 Event Ideas</a:t>
            </a:r>
          </a:p>
        </p:txBody>
      </p:sp>
      <p:sp>
        <p:nvSpPr>
          <p:cNvPr id="3" name="Content Placeholder 2">
            <a:extLst>
              <a:ext uri="{FF2B5EF4-FFF2-40B4-BE49-F238E27FC236}">
                <a16:creationId xmlns:a16="http://schemas.microsoft.com/office/drawing/2014/main" id="{7DC8D92B-ADE0-4B1D-8A04-20E3D4C8C7A1}"/>
              </a:ext>
            </a:extLst>
          </p:cNvPr>
          <p:cNvSpPr>
            <a:spLocks noGrp="1"/>
          </p:cNvSpPr>
          <p:nvPr>
            <p:ph idx="1"/>
          </p:nvPr>
        </p:nvSpPr>
        <p:spPr>
          <a:xfrm>
            <a:off x="838200" y="1430867"/>
            <a:ext cx="10515600" cy="5252204"/>
          </a:xfrm>
        </p:spPr>
        <p:txBody>
          <a:bodyPr>
            <a:normAutofit/>
          </a:bodyPr>
          <a:lstStyle/>
          <a:p>
            <a:pPr marL="0" indent="0">
              <a:buNone/>
            </a:pPr>
            <a:br>
              <a:rPr lang="en-US" dirty="0"/>
            </a:br>
            <a:r>
              <a:rPr lang="en-US" dirty="0"/>
              <a:t>* Programs/Education Event Ideas (Q2 or Q3)</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Networking/Social Event Ideas (Q3 or Q4)</a:t>
            </a:r>
          </a:p>
          <a:p>
            <a:pPr lvl="2"/>
            <a:endParaRPr lang="en-US" dirty="0"/>
          </a:p>
        </p:txBody>
      </p:sp>
    </p:spTree>
    <p:extLst>
      <p:ext uri="{BB962C8B-B14F-4D97-AF65-F5344CB8AC3E}">
        <p14:creationId xmlns:p14="http://schemas.microsoft.com/office/powerpoint/2010/main" val="289577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CC018-78AB-47FA-8AC8-4B76E53E7EC9}"/>
              </a:ext>
            </a:extLst>
          </p:cNvPr>
          <p:cNvSpPr>
            <a:spLocks noGrp="1"/>
          </p:cNvSpPr>
          <p:nvPr>
            <p:ph type="title"/>
          </p:nvPr>
        </p:nvSpPr>
        <p:spPr/>
        <p:txBody>
          <a:bodyPr/>
          <a:lstStyle/>
          <a:p>
            <a:r>
              <a:rPr lang="en-US" dirty="0"/>
              <a:t>Sponsorships</a:t>
            </a:r>
          </a:p>
        </p:txBody>
      </p:sp>
      <p:sp>
        <p:nvSpPr>
          <p:cNvPr id="3" name="Content Placeholder 2">
            <a:extLst>
              <a:ext uri="{FF2B5EF4-FFF2-40B4-BE49-F238E27FC236}">
                <a16:creationId xmlns:a16="http://schemas.microsoft.com/office/drawing/2014/main" id="{7DC8D92B-ADE0-4B1D-8A04-20E3D4C8C7A1}"/>
              </a:ext>
            </a:extLst>
          </p:cNvPr>
          <p:cNvSpPr>
            <a:spLocks noGrp="1"/>
          </p:cNvSpPr>
          <p:nvPr>
            <p:ph idx="1"/>
          </p:nvPr>
        </p:nvSpPr>
        <p:spPr>
          <a:xfrm>
            <a:off x="838200" y="1690688"/>
            <a:ext cx="4158803" cy="4351338"/>
          </a:xfrm>
        </p:spPr>
        <p:txBody>
          <a:bodyPr>
            <a:normAutofit/>
          </a:bodyPr>
          <a:lstStyle/>
          <a:p>
            <a:pPr marL="0" indent="0">
              <a:buNone/>
            </a:pPr>
            <a:r>
              <a:rPr lang="en-US" dirty="0"/>
              <a:t>2018 - $500 Sponsors</a:t>
            </a:r>
          </a:p>
          <a:p>
            <a:r>
              <a:rPr lang="en-US" dirty="0"/>
              <a:t>Ahern</a:t>
            </a:r>
          </a:p>
          <a:p>
            <a:r>
              <a:rPr lang="en-US" dirty="0"/>
              <a:t>Faith Technologies</a:t>
            </a:r>
          </a:p>
          <a:p>
            <a:r>
              <a:rPr lang="en-US" dirty="0"/>
              <a:t>Grunau</a:t>
            </a:r>
          </a:p>
          <a:p>
            <a:r>
              <a:rPr lang="en-US" dirty="0"/>
              <a:t>Hanes Geo Components</a:t>
            </a:r>
          </a:p>
          <a:p>
            <a:r>
              <a:rPr lang="en-US" dirty="0"/>
              <a:t>Mortenson</a:t>
            </a:r>
          </a:p>
          <a:p>
            <a:endParaRPr lang="en-US" dirty="0"/>
          </a:p>
          <a:p>
            <a:endParaRPr lang="en-US" dirty="0"/>
          </a:p>
          <a:p>
            <a:pPr lvl="2"/>
            <a:endParaRPr lang="en-US" dirty="0"/>
          </a:p>
        </p:txBody>
      </p:sp>
      <p:sp>
        <p:nvSpPr>
          <p:cNvPr id="5" name="Content Placeholder 2">
            <a:extLst>
              <a:ext uri="{FF2B5EF4-FFF2-40B4-BE49-F238E27FC236}">
                <a16:creationId xmlns:a16="http://schemas.microsoft.com/office/drawing/2014/main" id="{9A5AA92A-B881-4ECE-9677-264D0286D898}"/>
              </a:ext>
            </a:extLst>
          </p:cNvPr>
          <p:cNvSpPr txBox="1">
            <a:spLocks/>
          </p:cNvSpPr>
          <p:nvPr/>
        </p:nvSpPr>
        <p:spPr>
          <a:xfrm>
            <a:off x="6527800" y="1690688"/>
            <a:ext cx="4158803" cy="2642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2021 Sponsorship</a:t>
            </a:r>
          </a:p>
          <a:p>
            <a:r>
              <a:rPr lang="en-US" dirty="0"/>
              <a:t>What levels?</a:t>
            </a:r>
          </a:p>
          <a:p>
            <a:r>
              <a:rPr lang="en-US" dirty="0"/>
              <a:t>How Many Sponsors?</a:t>
            </a:r>
          </a:p>
          <a:p>
            <a:r>
              <a:rPr lang="en-US" dirty="0"/>
              <a:t>Event Based or Annual</a:t>
            </a:r>
          </a:p>
          <a:p>
            <a:endParaRPr lang="en-US" dirty="0"/>
          </a:p>
          <a:p>
            <a:pPr lvl="2"/>
            <a:endParaRPr lang="en-US" dirty="0"/>
          </a:p>
        </p:txBody>
      </p:sp>
    </p:spTree>
    <p:extLst>
      <p:ext uri="{BB962C8B-B14F-4D97-AF65-F5344CB8AC3E}">
        <p14:creationId xmlns:p14="http://schemas.microsoft.com/office/powerpoint/2010/main" val="761403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2025-9591-406F-AB45-B4CEC8530894}"/>
              </a:ext>
            </a:extLst>
          </p:cNvPr>
          <p:cNvSpPr>
            <a:spLocks noGrp="1"/>
          </p:cNvSpPr>
          <p:nvPr>
            <p:ph type="title"/>
          </p:nvPr>
        </p:nvSpPr>
        <p:spPr/>
        <p:txBody>
          <a:bodyPr/>
          <a:lstStyle/>
          <a:p>
            <a:r>
              <a:rPr lang="en-US" dirty="0"/>
              <a:t>2021 Events</a:t>
            </a:r>
          </a:p>
        </p:txBody>
      </p:sp>
      <p:sp>
        <p:nvSpPr>
          <p:cNvPr id="3" name="Content Placeholder 2">
            <a:extLst>
              <a:ext uri="{FF2B5EF4-FFF2-40B4-BE49-F238E27FC236}">
                <a16:creationId xmlns:a16="http://schemas.microsoft.com/office/drawing/2014/main" id="{EB837F36-D75B-4212-A830-05E2D7E062DF}"/>
              </a:ext>
            </a:extLst>
          </p:cNvPr>
          <p:cNvSpPr>
            <a:spLocks noGrp="1"/>
          </p:cNvSpPr>
          <p:nvPr>
            <p:ph idx="1"/>
          </p:nvPr>
        </p:nvSpPr>
        <p:spPr/>
        <p:txBody>
          <a:bodyPr/>
          <a:lstStyle/>
          <a:p>
            <a:r>
              <a:rPr lang="en-US" dirty="0"/>
              <a:t>Certification Workshops (Online at DBIA)</a:t>
            </a:r>
          </a:p>
          <a:p>
            <a:pPr marL="0" indent="0">
              <a:buNone/>
            </a:pPr>
            <a:r>
              <a:rPr lang="en-US" dirty="0"/>
              <a:t>	DBIA Certification March – August</a:t>
            </a:r>
          </a:p>
          <a:p>
            <a:pPr marL="0" indent="0">
              <a:buNone/>
            </a:pPr>
            <a:r>
              <a:rPr lang="en-US" dirty="0"/>
              <a:t>	3 Day Workshop</a:t>
            </a:r>
          </a:p>
          <a:p>
            <a:r>
              <a:rPr lang="en-US" dirty="0"/>
              <a:t>Conferences</a:t>
            </a:r>
          </a:p>
          <a:p>
            <a:pPr marL="914400" lvl="2" indent="0">
              <a:buNone/>
            </a:pPr>
            <a:r>
              <a:rPr lang="en-US" dirty="0"/>
              <a:t>Design-Build Conference Expo (Denver, CO) Nov. 1-3, 2021</a:t>
            </a:r>
          </a:p>
          <a:p>
            <a:pPr marL="914400" lvl="2" indent="0">
              <a:buNone/>
            </a:pPr>
            <a:r>
              <a:rPr lang="en-US" dirty="0"/>
              <a:t>Design-Build Transportation/Aviation Conference (Virtual) Apr. 21-23, 2021</a:t>
            </a:r>
          </a:p>
          <a:p>
            <a:pPr marL="914400" lvl="2" indent="0">
              <a:buNone/>
            </a:pPr>
            <a:r>
              <a:rPr lang="en-US" dirty="0"/>
              <a:t>Design-Build for Water/Wastewater Conference (Virtual) Apr. 12-14, 2021</a:t>
            </a:r>
          </a:p>
          <a:p>
            <a:pPr marL="914400" lvl="2" indent="0">
              <a:buNone/>
            </a:pPr>
            <a:endParaRPr lang="en-US" dirty="0"/>
          </a:p>
        </p:txBody>
      </p:sp>
      <p:pic>
        <p:nvPicPr>
          <p:cNvPr id="4" name="Picture 3">
            <a:extLst>
              <a:ext uri="{FF2B5EF4-FFF2-40B4-BE49-F238E27FC236}">
                <a16:creationId xmlns:a16="http://schemas.microsoft.com/office/drawing/2014/main" id="{057786F5-5C0A-4297-BF46-D96AC78A36F2}"/>
              </a:ext>
            </a:extLst>
          </p:cNvPr>
          <p:cNvPicPr>
            <a:picLocks noChangeAspect="1"/>
          </p:cNvPicPr>
          <p:nvPr/>
        </p:nvPicPr>
        <p:blipFill>
          <a:blip r:embed="rId2"/>
          <a:stretch>
            <a:fillRect/>
          </a:stretch>
        </p:blipFill>
        <p:spPr>
          <a:xfrm>
            <a:off x="8729579" y="800100"/>
            <a:ext cx="2900445" cy="3267075"/>
          </a:xfrm>
          <a:prstGeom prst="rect">
            <a:avLst/>
          </a:prstGeom>
        </p:spPr>
      </p:pic>
    </p:spTree>
    <p:extLst>
      <p:ext uri="{BB962C8B-B14F-4D97-AF65-F5344CB8AC3E}">
        <p14:creationId xmlns:p14="http://schemas.microsoft.com/office/powerpoint/2010/main" val="4106735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 Chapter Organizational Structure</a:t>
            </a:r>
          </a:p>
        </p:txBody>
      </p:sp>
      <p:sp>
        <p:nvSpPr>
          <p:cNvPr id="3" name="Content Placeholder 2"/>
          <p:cNvSpPr>
            <a:spLocks noGrp="1"/>
          </p:cNvSpPr>
          <p:nvPr>
            <p:ph idx="1"/>
          </p:nvPr>
        </p:nvSpPr>
        <p:spPr>
          <a:xfrm>
            <a:off x="838200" y="1331259"/>
            <a:ext cx="6733607" cy="4845704"/>
          </a:xfrm>
        </p:spPr>
        <p:txBody>
          <a:bodyPr>
            <a:normAutofit/>
          </a:bodyPr>
          <a:lstStyle/>
          <a:p>
            <a:r>
              <a:rPr lang="en-US" dirty="0"/>
              <a:t>Executive Committee</a:t>
            </a:r>
          </a:p>
          <a:p>
            <a:pPr lvl="1"/>
            <a:r>
              <a:rPr lang="en-US" dirty="0"/>
              <a:t>Past Chair – </a:t>
            </a:r>
            <a:r>
              <a:rPr lang="en-US" dirty="0">
                <a:solidFill>
                  <a:schemeClr val="accent5">
                    <a:lumMod val="75000"/>
                  </a:schemeClr>
                </a:solidFill>
              </a:rPr>
              <a:t>Roberta Oldenburg</a:t>
            </a:r>
          </a:p>
          <a:p>
            <a:pPr lvl="1"/>
            <a:r>
              <a:rPr lang="en-US" dirty="0"/>
              <a:t>Chair – </a:t>
            </a:r>
            <a:r>
              <a:rPr lang="en-US" dirty="0">
                <a:solidFill>
                  <a:schemeClr val="accent5">
                    <a:lumMod val="75000"/>
                  </a:schemeClr>
                </a:solidFill>
              </a:rPr>
              <a:t>Brad Eberhardt</a:t>
            </a:r>
          </a:p>
          <a:p>
            <a:pPr lvl="1"/>
            <a:r>
              <a:rPr lang="en-US" dirty="0"/>
              <a:t>Vice Chair – </a:t>
            </a:r>
            <a:r>
              <a:rPr lang="en-US" dirty="0">
                <a:solidFill>
                  <a:schemeClr val="accent5">
                    <a:lumMod val="75000"/>
                  </a:schemeClr>
                </a:solidFill>
              </a:rPr>
              <a:t>Jim Olson</a:t>
            </a:r>
          </a:p>
          <a:p>
            <a:pPr lvl="1"/>
            <a:r>
              <a:rPr lang="en-US" dirty="0"/>
              <a:t>Secretary – </a:t>
            </a:r>
            <a:r>
              <a:rPr lang="en-US" dirty="0">
                <a:solidFill>
                  <a:schemeClr val="accent5">
                    <a:lumMod val="75000"/>
                  </a:schemeClr>
                </a:solidFill>
              </a:rPr>
              <a:t>Mary Collins</a:t>
            </a:r>
            <a:endParaRPr lang="en-US" dirty="0">
              <a:solidFill>
                <a:srgbClr val="FF0000"/>
              </a:solidFill>
            </a:endParaRPr>
          </a:p>
          <a:p>
            <a:pPr lvl="1"/>
            <a:r>
              <a:rPr lang="en-US" dirty="0"/>
              <a:t>Subcommittee Leads</a:t>
            </a:r>
          </a:p>
          <a:p>
            <a:pPr lvl="2"/>
            <a:r>
              <a:rPr lang="en-US" dirty="0"/>
              <a:t>Programs/Education –</a:t>
            </a:r>
            <a:r>
              <a:rPr lang="en-US" dirty="0">
                <a:solidFill>
                  <a:schemeClr val="accent5">
                    <a:lumMod val="75000"/>
                  </a:schemeClr>
                </a:solidFill>
              </a:rPr>
              <a:t> Jim Olson</a:t>
            </a:r>
          </a:p>
          <a:p>
            <a:pPr lvl="2"/>
            <a:r>
              <a:rPr lang="en-US" dirty="0"/>
              <a:t>Promotion/Network/Sponsorship – </a:t>
            </a:r>
            <a:r>
              <a:rPr lang="en-US" dirty="0">
                <a:solidFill>
                  <a:schemeClr val="accent5">
                    <a:lumMod val="75000"/>
                  </a:schemeClr>
                </a:solidFill>
              </a:rPr>
              <a:t>Brad Eberhardt</a:t>
            </a:r>
          </a:p>
          <a:p>
            <a:pPr lvl="2"/>
            <a:r>
              <a:rPr lang="en-US" dirty="0" err="1">
                <a:solidFill>
                  <a:schemeClr val="accent5">
                    <a:lumMod val="75000"/>
                  </a:schemeClr>
                </a:solidFill>
              </a:rPr>
              <a:t>Subcomittee</a:t>
            </a:r>
            <a:r>
              <a:rPr lang="en-US" dirty="0">
                <a:solidFill>
                  <a:schemeClr val="accent5">
                    <a:lumMod val="75000"/>
                  </a:schemeClr>
                </a:solidFill>
              </a:rPr>
              <a:t> Leads to look for future </a:t>
            </a:r>
            <a:r>
              <a:rPr lang="en-US" dirty="0" err="1">
                <a:solidFill>
                  <a:schemeClr val="accent5">
                    <a:lumMod val="75000"/>
                  </a:schemeClr>
                </a:solidFill>
              </a:rPr>
              <a:t>Subcomittee</a:t>
            </a:r>
            <a:r>
              <a:rPr lang="en-US" dirty="0">
                <a:solidFill>
                  <a:schemeClr val="accent5">
                    <a:lumMod val="75000"/>
                  </a:schemeClr>
                </a:solidFill>
              </a:rPr>
              <a:t> Co-Leads</a:t>
            </a:r>
          </a:p>
        </p:txBody>
      </p:sp>
      <p:pic>
        <p:nvPicPr>
          <p:cNvPr id="14" name="Picture 13">
            <a:extLst>
              <a:ext uri="{FF2B5EF4-FFF2-40B4-BE49-F238E27FC236}">
                <a16:creationId xmlns:a16="http://schemas.microsoft.com/office/drawing/2014/main" id="{C9AC8739-93C5-488B-92C7-8AF9DFA0714B}"/>
              </a:ext>
            </a:extLst>
          </p:cNvPr>
          <p:cNvPicPr>
            <a:picLocks noChangeAspect="1"/>
          </p:cNvPicPr>
          <p:nvPr/>
        </p:nvPicPr>
        <p:blipFill>
          <a:blip r:embed="rId2"/>
          <a:stretch>
            <a:fillRect/>
          </a:stretch>
        </p:blipFill>
        <p:spPr>
          <a:xfrm>
            <a:off x="8379329" y="-383764"/>
            <a:ext cx="4078577" cy="2566638"/>
          </a:xfrm>
          <a:prstGeom prst="rect">
            <a:avLst/>
          </a:prstGeom>
        </p:spPr>
      </p:pic>
      <p:sp>
        <p:nvSpPr>
          <p:cNvPr id="4" name="TextBox 3">
            <a:extLst>
              <a:ext uri="{FF2B5EF4-FFF2-40B4-BE49-F238E27FC236}">
                <a16:creationId xmlns:a16="http://schemas.microsoft.com/office/drawing/2014/main" id="{E00A15CD-096D-4187-B37F-3DBD468EF485}"/>
              </a:ext>
            </a:extLst>
          </p:cNvPr>
          <p:cNvSpPr txBox="1"/>
          <p:nvPr/>
        </p:nvSpPr>
        <p:spPr>
          <a:xfrm>
            <a:off x="8894722" y="1598453"/>
            <a:ext cx="2636322" cy="3416320"/>
          </a:xfrm>
          <a:prstGeom prst="rect">
            <a:avLst/>
          </a:prstGeom>
          <a:noFill/>
        </p:spPr>
        <p:txBody>
          <a:bodyPr wrap="square" rtlCol="0">
            <a:spAutoFit/>
          </a:bodyPr>
          <a:lstStyle/>
          <a:p>
            <a:r>
              <a:rPr lang="en-US" dirty="0">
                <a:solidFill>
                  <a:srgbClr val="FF0000"/>
                </a:solidFill>
              </a:rPr>
              <a:t>* Directors</a:t>
            </a:r>
          </a:p>
          <a:p>
            <a:endParaRPr lang="en-US" dirty="0">
              <a:solidFill>
                <a:srgbClr val="FF0000"/>
              </a:solidFill>
            </a:endParaRPr>
          </a:p>
          <a:p>
            <a:r>
              <a:rPr lang="en-US" dirty="0">
                <a:solidFill>
                  <a:srgbClr val="FF0000"/>
                </a:solidFill>
              </a:rPr>
              <a:t>Nick </a:t>
            </a:r>
            <a:r>
              <a:rPr lang="en-US" dirty="0" err="1">
                <a:solidFill>
                  <a:srgbClr val="FF0000"/>
                </a:solidFill>
              </a:rPr>
              <a:t>Loughrin</a:t>
            </a:r>
            <a:endParaRPr lang="en-US" dirty="0">
              <a:solidFill>
                <a:srgbClr val="FF0000"/>
              </a:solidFill>
            </a:endParaRPr>
          </a:p>
          <a:p>
            <a:r>
              <a:rPr lang="en-US" dirty="0">
                <a:solidFill>
                  <a:srgbClr val="FF0000"/>
                </a:solidFill>
              </a:rPr>
              <a:t>Jason </a:t>
            </a:r>
            <a:r>
              <a:rPr lang="en-US" dirty="0" err="1">
                <a:solidFill>
                  <a:srgbClr val="FF0000"/>
                </a:solidFill>
              </a:rPr>
              <a:t>Heindel</a:t>
            </a:r>
            <a:br>
              <a:rPr lang="en-US" dirty="0">
                <a:solidFill>
                  <a:srgbClr val="FF0000"/>
                </a:solidFill>
              </a:rPr>
            </a:br>
            <a:r>
              <a:rPr lang="en-US" dirty="0">
                <a:solidFill>
                  <a:srgbClr val="FF0000"/>
                </a:solidFill>
              </a:rPr>
              <a:t>Bert </a:t>
            </a:r>
            <a:r>
              <a:rPr lang="en-US" dirty="0" err="1">
                <a:solidFill>
                  <a:srgbClr val="FF0000"/>
                </a:solidFill>
              </a:rPr>
              <a:t>Zenker</a:t>
            </a:r>
            <a:endParaRPr lang="en-US" dirty="0">
              <a:solidFill>
                <a:srgbClr val="FF0000"/>
              </a:solidFill>
            </a:endParaRPr>
          </a:p>
          <a:p>
            <a:r>
              <a:rPr lang="en-US" dirty="0">
                <a:solidFill>
                  <a:srgbClr val="FF0000"/>
                </a:solidFill>
              </a:rPr>
              <a:t>Jeff </a:t>
            </a:r>
            <a:r>
              <a:rPr lang="en-US" dirty="0" err="1">
                <a:solidFill>
                  <a:srgbClr val="FF0000"/>
                </a:solidFill>
              </a:rPr>
              <a:t>Kunke</a:t>
            </a:r>
            <a:endParaRPr lang="en-US" dirty="0">
              <a:solidFill>
                <a:srgbClr val="FF0000"/>
              </a:solidFill>
            </a:endParaRPr>
          </a:p>
          <a:p>
            <a:r>
              <a:rPr lang="en-US" dirty="0">
                <a:solidFill>
                  <a:srgbClr val="FF0000"/>
                </a:solidFill>
              </a:rPr>
              <a:t>Pat Peterson</a:t>
            </a:r>
          </a:p>
          <a:p>
            <a:r>
              <a:rPr lang="en-US" dirty="0">
                <a:solidFill>
                  <a:srgbClr val="FF0000"/>
                </a:solidFill>
              </a:rPr>
              <a:t>Ben Dzioba</a:t>
            </a:r>
          </a:p>
          <a:p>
            <a:r>
              <a:rPr lang="en-US" dirty="0">
                <a:solidFill>
                  <a:srgbClr val="FF0000"/>
                </a:solidFill>
              </a:rPr>
              <a:t>Evan </a:t>
            </a:r>
            <a:r>
              <a:rPr lang="en-US" dirty="0" err="1">
                <a:solidFill>
                  <a:srgbClr val="FF0000"/>
                </a:solidFill>
              </a:rPr>
              <a:t>Nickodem</a:t>
            </a:r>
            <a:endParaRPr lang="en-US" dirty="0">
              <a:solidFill>
                <a:srgbClr val="FF0000"/>
              </a:solidFill>
            </a:endParaRPr>
          </a:p>
          <a:p>
            <a:r>
              <a:rPr lang="en-US" dirty="0">
                <a:solidFill>
                  <a:srgbClr val="FF0000"/>
                </a:solidFill>
              </a:rPr>
              <a:t>Others ? </a:t>
            </a:r>
          </a:p>
          <a:p>
            <a:endParaRPr lang="en-US" dirty="0"/>
          </a:p>
          <a:p>
            <a:r>
              <a:rPr lang="en-US" dirty="0"/>
              <a:t> </a:t>
            </a:r>
          </a:p>
        </p:txBody>
      </p:sp>
    </p:spTree>
    <p:extLst>
      <p:ext uri="{BB962C8B-B14F-4D97-AF65-F5344CB8AC3E}">
        <p14:creationId xmlns:p14="http://schemas.microsoft.com/office/powerpoint/2010/main" val="929718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EA41-F8C3-4B21-A834-37084FE536CE}"/>
              </a:ext>
            </a:extLst>
          </p:cNvPr>
          <p:cNvSpPr>
            <a:spLocks noGrp="1"/>
          </p:cNvSpPr>
          <p:nvPr>
            <p:ph type="title"/>
          </p:nvPr>
        </p:nvSpPr>
        <p:spPr/>
        <p:txBody>
          <a:bodyPr>
            <a:normAutofit/>
          </a:bodyPr>
          <a:lstStyle/>
          <a:p>
            <a:r>
              <a:rPr lang="en-US" b="1" u="sng" dirty="0"/>
              <a:t>Past Chapter Chairperson</a:t>
            </a:r>
            <a:br>
              <a:rPr lang="en-US" sz="4000" dirty="0"/>
            </a:br>
            <a:endParaRPr lang="en-US" dirty="0"/>
          </a:p>
        </p:txBody>
      </p:sp>
      <p:sp>
        <p:nvSpPr>
          <p:cNvPr id="3" name="Content Placeholder 2">
            <a:extLst>
              <a:ext uri="{FF2B5EF4-FFF2-40B4-BE49-F238E27FC236}">
                <a16:creationId xmlns:a16="http://schemas.microsoft.com/office/drawing/2014/main" id="{8E41662B-95C4-4D0B-B7AC-6498223134EA}"/>
              </a:ext>
            </a:extLst>
          </p:cNvPr>
          <p:cNvSpPr>
            <a:spLocks noGrp="1"/>
          </p:cNvSpPr>
          <p:nvPr>
            <p:ph idx="1"/>
          </p:nvPr>
        </p:nvSpPr>
        <p:spPr/>
        <p:txBody>
          <a:bodyPr>
            <a:normAutofit/>
          </a:bodyPr>
          <a:lstStyle/>
          <a:p>
            <a:pPr lvl="1"/>
            <a:r>
              <a:rPr lang="en-US" dirty="0"/>
              <a:t>Assist the Chapter Chair in bringing in new committee members.</a:t>
            </a:r>
            <a:endParaRPr lang="en-US" sz="2000" dirty="0"/>
          </a:p>
          <a:p>
            <a:pPr lvl="1"/>
            <a:r>
              <a:rPr lang="en-US" dirty="0"/>
              <a:t>Assists in Strategic planning </a:t>
            </a:r>
          </a:p>
          <a:p>
            <a:pPr lvl="1"/>
            <a:r>
              <a:rPr lang="en-US" dirty="0"/>
              <a:t>Provide guidance to the Chapter</a:t>
            </a:r>
          </a:p>
          <a:p>
            <a:pPr marL="0" indent="0">
              <a:buNone/>
            </a:pPr>
            <a:endParaRPr lang="en-US" dirty="0"/>
          </a:p>
        </p:txBody>
      </p:sp>
      <p:sp>
        <p:nvSpPr>
          <p:cNvPr id="4" name="Rectangle 3">
            <a:extLst>
              <a:ext uri="{FF2B5EF4-FFF2-40B4-BE49-F238E27FC236}">
                <a16:creationId xmlns:a16="http://schemas.microsoft.com/office/drawing/2014/main" id="{E42131A3-8951-46C8-89FA-AF79BEAE978B}"/>
              </a:ext>
            </a:extLst>
          </p:cNvPr>
          <p:cNvSpPr/>
          <p:nvPr/>
        </p:nvSpPr>
        <p:spPr>
          <a:xfrm>
            <a:off x="7614452" y="0"/>
            <a:ext cx="3915989" cy="1569660"/>
          </a:xfrm>
          <a:prstGeom prst="rect">
            <a:avLst/>
          </a:prstGeom>
          <a:noFill/>
        </p:spPr>
        <p:txBody>
          <a:bodyPr wrap="square" lIns="91440" tIns="45720" rIns="91440" bIns="45720">
            <a:spAutoFit/>
          </a:bodyPr>
          <a:lstStyle/>
          <a:p>
            <a:pPr algn="ctr"/>
            <a:r>
              <a:rPr lang="en-US" sz="9600" b="1" cap="none" spc="50" dirty="0">
                <a:ln w="0"/>
                <a:solidFill>
                  <a:srgbClr val="C00000"/>
                </a:solidFill>
                <a:effectLst>
                  <a:innerShdw blurRad="63500" dist="50800" dir="13500000">
                    <a:srgbClr val="000000">
                      <a:alpha val="50000"/>
                    </a:srgbClr>
                  </a:innerShdw>
                </a:effectLst>
              </a:rPr>
              <a:t>Draft</a:t>
            </a:r>
          </a:p>
        </p:txBody>
      </p:sp>
    </p:spTree>
    <p:extLst>
      <p:ext uri="{BB962C8B-B14F-4D97-AF65-F5344CB8AC3E}">
        <p14:creationId xmlns:p14="http://schemas.microsoft.com/office/powerpoint/2010/main" val="492807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EA41-F8C3-4B21-A834-37084FE536CE}"/>
              </a:ext>
            </a:extLst>
          </p:cNvPr>
          <p:cNvSpPr>
            <a:spLocks noGrp="1"/>
          </p:cNvSpPr>
          <p:nvPr>
            <p:ph type="title"/>
          </p:nvPr>
        </p:nvSpPr>
        <p:spPr/>
        <p:txBody>
          <a:bodyPr>
            <a:normAutofit fontScale="90000"/>
          </a:bodyPr>
          <a:lstStyle/>
          <a:p>
            <a:r>
              <a:rPr lang="en-US" b="1" u="sng" dirty="0"/>
              <a:t>Chapter Chairperson </a:t>
            </a:r>
            <a:r>
              <a:rPr lang="en-US" dirty="0"/>
              <a:t> </a:t>
            </a:r>
            <a:r>
              <a:rPr lang="en-US" sz="2200" i="1" dirty="0"/>
              <a:t>In coordination with the Executive Council, each Chapter Chairperson shall:</a:t>
            </a:r>
            <a:br>
              <a:rPr lang="en-US" sz="4000" dirty="0"/>
            </a:br>
            <a:endParaRPr lang="en-US" dirty="0"/>
          </a:p>
        </p:txBody>
      </p:sp>
      <p:sp>
        <p:nvSpPr>
          <p:cNvPr id="3" name="Content Placeholder 2">
            <a:extLst>
              <a:ext uri="{FF2B5EF4-FFF2-40B4-BE49-F238E27FC236}">
                <a16:creationId xmlns:a16="http://schemas.microsoft.com/office/drawing/2014/main" id="{8E41662B-95C4-4D0B-B7AC-6498223134EA}"/>
              </a:ext>
            </a:extLst>
          </p:cNvPr>
          <p:cNvSpPr>
            <a:spLocks noGrp="1"/>
          </p:cNvSpPr>
          <p:nvPr>
            <p:ph idx="1"/>
          </p:nvPr>
        </p:nvSpPr>
        <p:spPr/>
        <p:txBody>
          <a:bodyPr>
            <a:normAutofit fontScale="77500" lnSpcReduction="20000"/>
          </a:bodyPr>
          <a:lstStyle/>
          <a:p>
            <a:pPr lvl="1"/>
            <a:r>
              <a:rPr lang="en-US" dirty="0"/>
              <a:t>Be the primary liaison between the Regional leadership and the DBIA members in their Chapter.</a:t>
            </a:r>
            <a:endParaRPr lang="en-US" sz="2000" dirty="0"/>
          </a:p>
          <a:p>
            <a:pPr lvl="1"/>
            <a:r>
              <a:rPr lang="en-US" dirty="0"/>
              <a:t>Develop a strategic plan for their Chapter to further develop and promote design-build and membership in DBIA.</a:t>
            </a:r>
            <a:endParaRPr lang="en-US" sz="2000" dirty="0"/>
          </a:p>
          <a:p>
            <a:pPr lvl="1"/>
            <a:r>
              <a:rPr lang="en-US" dirty="0"/>
              <a:t>Develop a steering committee to help organize and execute activities within their Chapter. Promote membership growth and development within their Chapter and in DBIA in general. </a:t>
            </a:r>
            <a:endParaRPr lang="en-US" sz="2000" dirty="0"/>
          </a:p>
          <a:p>
            <a:pPr lvl="1"/>
            <a:r>
              <a:rPr lang="en-US" dirty="0"/>
              <a:t>Keep abreast of governmental and legislative issues affecting design-build in their Chapter.</a:t>
            </a:r>
            <a:endParaRPr lang="en-US" sz="2000" dirty="0"/>
          </a:p>
          <a:p>
            <a:pPr lvl="1"/>
            <a:r>
              <a:rPr lang="en-US" dirty="0"/>
              <a:t>Conduct events and programs within their Chapter with assistance from the Regional Region Committees.</a:t>
            </a:r>
            <a:endParaRPr lang="en-US" sz="2000" dirty="0"/>
          </a:p>
          <a:p>
            <a:pPr lvl="1"/>
            <a:r>
              <a:rPr lang="en-US" dirty="0"/>
              <a:t>Committee planning and reporting each year, Committees will develop their plan of activities and make an associated budget request. Upon review and approval of the Executive Council, and final approval of the Regional Board of Directors, Committees will implement their activities within the approved budget amounts. Adjustments to Committee budgets; which will not cause the Region total budget to be exceeded, may be approved by the Executive Council with advice to the Regional Board of Directors.</a:t>
            </a:r>
            <a:endParaRPr lang="en-US" sz="2000" dirty="0"/>
          </a:p>
          <a:p>
            <a:pPr lvl="1"/>
            <a:r>
              <a:rPr lang="en-US" dirty="0"/>
              <a:t>Committee Chairpersons will prepare and present a quarterly and annual report to the Regional Board of Directors, which indicates their progress in implementing the Committee plan of activities. </a:t>
            </a:r>
            <a:r>
              <a:rPr lang="en-US" i="1" dirty="0"/>
              <a:t>Verbal or written reports and hand-outs will be given at each Board Meeting.</a:t>
            </a:r>
            <a:endParaRPr lang="en-US" sz="2000" dirty="0"/>
          </a:p>
          <a:p>
            <a:endParaRPr lang="en-US" dirty="0"/>
          </a:p>
        </p:txBody>
      </p:sp>
      <p:sp>
        <p:nvSpPr>
          <p:cNvPr id="4" name="Rectangle 3">
            <a:extLst>
              <a:ext uri="{FF2B5EF4-FFF2-40B4-BE49-F238E27FC236}">
                <a16:creationId xmlns:a16="http://schemas.microsoft.com/office/drawing/2014/main" id="{E42131A3-8951-46C8-89FA-AF79BEAE978B}"/>
              </a:ext>
            </a:extLst>
          </p:cNvPr>
          <p:cNvSpPr/>
          <p:nvPr/>
        </p:nvSpPr>
        <p:spPr>
          <a:xfrm>
            <a:off x="8385730" y="501655"/>
            <a:ext cx="3915989" cy="1569660"/>
          </a:xfrm>
          <a:prstGeom prst="rect">
            <a:avLst/>
          </a:prstGeom>
          <a:noFill/>
        </p:spPr>
        <p:txBody>
          <a:bodyPr wrap="square" lIns="91440" tIns="45720" rIns="91440" bIns="45720">
            <a:spAutoFit/>
          </a:bodyPr>
          <a:lstStyle/>
          <a:p>
            <a:pPr algn="ctr"/>
            <a:r>
              <a:rPr lang="en-US" sz="9600" b="1" cap="none" spc="50" dirty="0">
                <a:ln w="0"/>
                <a:solidFill>
                  <a:srgbClr val="C00000"/>
                </a:solidFill>
                <a:effectLst>
                  <a:innerShdw blurRad="63500" dist="50800" dir="13500000">
                    <a:srgbClr val="000000">
                      <a:alpha val="50000"/>
                    </a:srgbClr>
                  </a:innerShdw>
                </a:effectLst>
              </a:rPr>
              <a:t>Draft</a:t>
            </a:r>
          </a:p>
        </p:txBody>
      </p:sp>
    </p:spTree>
    <p:extLst>
      <p:ext uri="{BB962C8B-B14F-4D97-AF65-F5344CB8AC3E}">
        <p14:creationId xmlns:p14="http://schemas.microsoft.com/office/powerpoint/2010/main" val="2650685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EA41-F8C3-4B21-A834-37084FE536CE}"/>
              </a:ext>
            </a:extLst>
          </p:cNvPr>
          <p:cNvSpPr>
            <a:spLocks noGrp="1"/>
          </p:cNvSpPr>
          <p:nvPr>
            <p:ph type="title"/>
          </p:nvPr>
        </p:nvSpPr>
        <p:spPr/>
        <p:txBody>
          <a:bodyPr>
            <a:normAutofit fontScale="90000"/>
          </a:bodyPr>
          <a:lstStyle/>
          <a:p>
            <a:r>
              <a:rPr lang="en-US" b="1" u="sng" dirty="0"/>
              <a:t>Chapter Vice Chairperson </a:t>
            </a:r>
            <a:r>
              <a:rPr lang="en-US" sz="3600" dirty="0"/>
              <a:t>(would take Chair Position)</a:t>
            </a:r>
            <a:br>
              <a:rPr lang="en-US" sz="3600" dirty="0"/>
            </a:br>
            <a:endParaRPr lang="en-US" sz="3600" dirty="0"/>
          </a:p>
        </p:txBody>
      </p:sp>
      <p:sp>
        <p:nvSpPr>
          <p:cNvPr id="3" name="Content Placeholder 2">
            <a:extLst>
              <a:ext uri="{FF2B5EF4-FFF2-40B4-BE49-F238E27FC236}">
                <a16:creationId xmlns:a16="http://schemas.microsoft.com/office/drawing/2014/main" id="{8E41662B-95C4-4D0B-B7AC-6498223134EA}"/>
              </a:ext>
            </a:extLst>
          </p:cNvPr>
          <p:cNvSpPr>
            <a:spLocks noGrp="1"/>
          </p:cNvSpPr>
          <p:nvPr>
            <p:ph idx="1"/>
          </p:nvPr>
        </p:nvSpPr>
        <p:spPr/>
        <p:txBody>
          <a:bodyPr>
            <a:normAutofit/>
          </a:bodyPr>
          <a:lstStyle/>
          <a:p>
            <a:pPr lvl="1"/>
            <a:r>
              <a:rPr lang="en-US" dirty="0"/>
              <a:t>Lead Sponsorship efforts</a:t>
            </a:r>
          </a:p>
          <a:p>
            <a:pPr lvl="1"/>
            <a:r>
              <a:rPr lang="en-US" dirty="0"/>
              <a:t>Works with Chairperson to develop a steering committee to help organize and execute activities within their Chapter. Promote membership growth and development within their Chapter and in DBIA in general. </a:t>
            </a:r>
            <a:endParaRPr lang="en-US" sz="2000" dirty="0"/>
          </a:p>
          <a:p>
            <a:pPr lvl="1"/>
            <a:r>
              <a:rPr lang="en-US" dirty="0"/>
              <a:t>Keep abreast of governmental and legislative issues affecting design-build in their Chapter.</a:t>
            </a:r>
            <a:endParaRPr lang="en-US" sz="2000" dirty="0"/>
          </a:p>
          <a:p>
            <a:pPr lvl="1"/>
            <a:r>
              <a:rPr lang="en-US" dirty="0"/>
              <a:t>Conduct events and programs within their Chapter with assistance from the Regional Region Committees.</a:t>
            </a:r>
            <a:endParaRPr lang="en-US" sz="2000" dirty="0"/>
          </a:p>
          <a:p>
            <a:endParaRPr lang="en-US" dirty="0"/>
          </a:p>
        </p:txBody>
      </p:sp>
      <p:sp>
        <p:nvSpPr>
          <p:cNvPr id="4" name="Rectangle 3">
            <a:extLst>
              <a:ext uri="{FF2B5EF4-FFF2-40B4-BE49-F238E27FC236}">
                <a16:creationId xmlns:a16="http://schemas.microsoft.com/office/drawing/2014/main" id="{E42131A3-8951-46C8-89FA-AF79BEAE978B}"/>
              </a:ext>
            </a:extLst>
          </p:cNvPr>
          <p:cNvSpPr/>
          <p:nvPr/>
        </p:nvSpPr>
        <p:spPr>
          <a:xfrm>
            <a:off x="8198874" y="783926"/>
            <a:ext cx="3915989" cy="1569660"/>
          </a:xfrm>
          <a:prstGeom prst="rect">
            <a:avLst/>
          </a:prstGeom>
          <a:noFill/>
        </p:spPr>
        <p:txBody>
          <a:bodyPr wrap="square" lIns="91440" tIns="45720" rIns="91440" bIns="45720">
            <a:spAutoFit/>
          </a:bodyPr>
          <a:lstStyle/>
          <a:p>
            <a:pPr algn="ctr"/>
            <a:r>
              <a:rPr lang="en-US" sz="9600" b="1" cap="none" spc="50" dirty="0">
                <a:ln w="0"/>
                <a:solidFill>
                  <a:srgbClr val="C00000"/>
                </a:solidFill>
                <a:effectLst>
                  <a:innerShdw blurRad="63500" dist="50800" dir="13500000">
                    <a:srgbClr val="000000">
                      <a:alpha val="50000"/>
                    </a:srgbClr>
                  </a:innerShdw>
                </a:effectLst>
              </a:rPr>
              <a:t>Draft</a:t>
            </a:r>
          </a:p>
        </p:txBody>
      </p:sp>
    </p:spTree>
    <p:extLst>
      <p:ext uri="{BB962C8B-B14F-4D97-AF65-F5344CB8AC3E}">
        <p14:creationId xmlns:p14="http://schemas.microsoft.com/office/powerpoint/2010/main" val="1506036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EA41-F8C3-4B21-A834-37084FE536CE}"/>
              </a:ext>
            </a:extLst>
          </p:cNvPr>
          <p:cNvSpPr>
            <a:spLocks noGrp="1"/>
          </p:cNvSpPr>
          <p:nvPr>
            <p:ph type="title"/>
          </p:nvPr>
        </p:nvSpPr>
        <p:spPr/>
        <p:txBody>
          <a:bodyPr>
            <a:normAutofit/>
          </a:bodyPr>
          <a:lstStyle/>
          <a:p>
            <a:r>
              <a:rPr lang="en-US" b="1" u="sng" dirty="0"/>
              <a:t>Secretary </a:t>
            </a:r>
            <a:r>
              <a:rPr lang="en-US" sz="3200" dirty="0"/>
              <a:t>(would take Vice Chair position)</a:t>
            </a:r>
            <a:br>
              <a:rPr lang="en-US" sz="4000" dirty="0"/>
            </a:br>
            <a:endParaRPr lang="en-US" dirty="0"/>
          </a:p>
        </p:txBody>
      </p:sp>
      <p:sp>
        <p:nvSpPr>
          <p:cNvPr id="3" name="Content Placeholder 2">
            <a:extLst>
              <a:ext uri="{FF2B5EF4-FFF2-40B4-BE49-F238E27FC236}">
                <a16:creationId xmlns:a16="http://schemas.microsoft.com/office/drawing/2014/main" id="{8E41662B-95C4-4D0B-B7AC-6498223134EA}"/>
              </a:ext>
            </a:extLst>
          </p:cNvPr>
          <p:cNvSpPr>
            <a:spLocks noGrp="1"/>
          </p:cNvSpPr>
          <p:nvPr>
            <p:ph idx="1"/>
          </p:nvPr>
        </p:nvSpPr>
        <p:spPr/>
        <p:txBody>
          <a:bodyPr>
            <a:normAutofit lnSpcReduction="10000"/>
          </a:bodyPr>
          <a:lstStyle/>
          <a:p>
            <a:pPr lvl="1"/>
            <a:r>
              <a:rPr lang="en-US" dirty="0"/>
              <a:t>Serves as Secretary of the Steering committee.</a:t>
            </a:r>
          </a:p>
          <a:p>
            <a:pPr lvl="1"/>
            <a:r>
              <a:rPr lang="en-US" dirty="0"/>
              <a:t>Creates and maintains records of Chapter meetings and correspondence in coordination with the Chairperson.</a:t>
            </a:r>
          </a:p>
          <a:p>
            <a:pPr lvl="1"/>
            <a:r>
              <a:rPr lang="en-US" dirty="0"/>
              <a:t>Prepares and issues Minutes, and maintains documentation of, Chapter meetings, and other events which need to be documented including approved decisions and actions in coordination with the Chairperson.</a:t>
            </a:r>
          </a:p>
          <a:p>
            <a:pPr lvl="1"/>
            <a:r>
              <a:rPr lang="en-US" dirty="0"/>
              <a:t>Formulates and issues notices, announcements, general news, and the like to the Regional membership. </a:t>
            </a:r>
          </a:p>
          <a:p>
            <a:pPr lvl="1"/>
            <a:r>
              <a:rPr lang="en-US" dirty="0"/>
              <a:t>Coordinates with Regional on administrative matters affecting the State.</a:t>
            </a:r>
          </a:p>
          <a:p>
            <a:pPr lvl="1"/>
            <a:r>
              <a:rPr lang="en-US" i="1" dirty="0"/>
              <a:t>Participate in all Chapter meetings, prepare agendas, meeting minutes, and send reminders to staff along with any preparation materials.</a:t>
            </a:r>
            <a:endParaRPr lang="en-US" dirty="0"/>
          </a:p>
          <a:p>
            <a:pPr lvl="1"/>
            <a:r>
              <a:rPr lang="en-US" i="1" dirty="0">
                <a:highlight>
                  <a:srgbClr val="FFFF00"/>
                </a:highlight>
              </a:rPr>
              <a:t>Set-up and maintain the Drop Box “DBIA GLR”</a:t>
            </a:r>
            <a:endParaRPr lang="en-US" dirty="0">
              <a:highlight>
                <a:srgbClr val="FFFF00"/>
              </a:highlight>
            </a:endParaRPr>
          </a:p>
          <a:p>
            <a:endParaRPr lang="en-US" dirty="0"/>
          </a:p>
        </p:txBody>
      </p:sp>
      <p:sp>
        <p:nvSpPr>
          <p:cNvPr id="4" name="Rectangle 3">
            <a:extLst>
              <a:ext uri="{FF2B5EF4-FFF2-40B4-BE49-F238E27FC236}">
                <a16:creationId xmlns:a16="http://schemas.microsoft.com/office/drawing/2014/main" id="{E42131A3-8951-46C8-89FA-AF79BEAE978B}"/>
              </a:ext>
            </a:extLst>
          </p:cNvPr>
          <p:cNvSpPr/>
          <p:nvPr/>
        </p:nvSpPr>
        <p:spPr>
          <a:xfrm>
            <a:off x="8027921" y="521533"/>
            <a:ext cx="3915989" cy="1569660"/>
          </a:xfrm>
          <a:prstGeom prst="rect">
            <a:avLst/>
          </a:prstGeom>
          <a:noFill/>
        </p:spPr>
        <p:txBody>
          <a:bodyPr wrap="square" lIns="91440" tIns="45720" rIns="91440" bIns="45720">
            <a:spAutoFit/>
          </a:bodyPr>
          <a:lstStyle/>
          <a:p>
            <a:pPr algn="ctr"/>
            <a:r>
              <a:rPr lang="en-US" sz="9600" b="1" cap="none" spc="50" dirty="0">
                <a:ln w="0"/>
                <a:solidFill>
                  <a:srgbClr val="C00000"/>
                </a:solidFill>
                <a:effectLst>
                  <a:innerShdw blurRad="63500" dist="50800" dir="13500000">
                    <a:srgbClr val="000000">
                      <a:alpha val="50000"/>
                    </a:srgbClr>
                  </a:innerShdw>
                </a:effectLst>
              </a:rPr>
              <a:t>Draft</a:t>
            </a:r>
          </a:p>
        </p:txBody>
      </p:sp>
    </p:spTree>
    <p:extLst>
      <p:ext uri="{BB962C8B-B14F-4D97-AF65-F5344CB8AC3E}">
        <p14:creationId xmlns:p14="http://schemas.microsoft.com/office/powerpoint/2010/main" val="167414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CC018-78AB-47FA-8AC8-4B76E53E7EC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DC8D92B-ADE0-4B1D-8A04-20E3D4C8C7A1}"/>
              </a:ext>
            </a:extLst>
          </p:cNvPr>
          <p:cNvSpPr>
            <a:spLocks noGrp="1"/>
          </p:cNvSpPr>
          <p:nvPr>
            <p:ph idx="1"/>
          </p:nvPr>
        </p:nvSpPr>
        <p:spPr>
          <a:xfrm>
            <a:off x="838200" y="1825625"/>
            <a:ext cx="4878788" cy="4351338"/>
          </a:xfrm>
        </p:spPr>
        <p:txBody>
          <a:bodyPr>
            <a:normAutofit fontScale="62500" lnSpcReduction="20000"/>
          </a:bodyPr>
          <a:lstStyle/>
          <a:p>
            <a:r>
              <a:rPr lang="en-US" dirty="0"/>
              <a:t>Introductions</a:t>
            </a:r>
          </a:p>
          <a:p>
            <a:r>
              <a:rPr lang="en-US" dirty="0"/>
              <a:t>Recap of Events</a:t>
            </a:r>
          </a:p>
          <a:p>
            <a:pPr lvl="1"/>
            <a:r>
              <a:rPr lang="en-US" dirty="0"/>
              <a:t>Recap 2020 Events</a:t>
            </a:r>
          </a:p>
          <a:p>
            <a:pPr lvl="1"/>
            <a:r>
              <a:rPr lang="en-US" dirty="0"/>
              <a:t>Identify 2021 Events</a:t>
            </a:r>
          </a:p>
          <a:p>
            <a:r>
              <a:rPr lang="en-US" dirty="0"/>
              <a:t>Strategic Plan 2021</a:t>
            </a:r>
          </a:p>
          <a:p>
            <a:pPr lvl="1"/>
            <a:r>
              <a:rPr lang="en-US" dirty="0"/>
              <a:t>Mission</a:t>
            </a:r>
          </a:p>
          <a:p>
            <a:pPr lvl="1"/>
            <a:r>
              <a:rPr lang="en-US" dirty="0"/>
              <a:t>Objective</a:t>
            </a:r>
          </a:p>
          <a:p>
            <a:pPr lvl="1"/>
            <a:r>
              <a:rPr lang="en-US" dirty="0"/>
              <a:t>Organizational Structure</a:t>
            </a:r>
          </a:p>
          <a:p>
            <a:pPr lvl="2"/>
            <a:r>
              <a:rPr lang="en-US" dirty="0"/>
              <a:t>Committees and Chairs </a:t>
            </a:r>
          </a:p>
          <a:p>
            <a:pPr lvl="2"/>
            <a:r>
              <a:rPr lang="en-US" dirty="0"/>
              <a:t>Consolidation of Committees</a:t>
            </a:r>
          </a:p>
          <a:p>
            <a:pPr lvl="1"/>
            <a:r>
              <a:rPr lang="en-US" dirty="0"/>
              <a:t>Chapter Goals</a:t>
            </a:r>
          </a:p>
          <a:p>
            <a:pPr lvl="1"/>
            <a:r>
              <a:rPr lang="en-US" dirty="0"/>
              <a:t>Event Ideas</a:t>
            </a:r>
          </a:p>
          <a:p>
            <a:pPr lvl="1"/>
            <a:r>
              <a:rPr lang="en-US" dirty="0"/>
              <a:t>Sponsorships</a:t>
            </a:r>
          </a:p>
          <a:p>
            <a:r>
              <a:rPr lang="en-US" dirty="0"/>
              <a:t>Membership</a:t>
            </a:r>
          </a:p>
          <a:p>
            <a:r>
              <a:rPr lang="en-US" dirty="0"/>
              <a:t>Meeting Times</a:t>
            </a:r>
          </a:p>
          <a:p>
            <a:r>
              <a:rPr lang="en-US" dirty="0"/>
              <a:t>Other Business</a:t>
            </a:r>
          </a:p>
          <a:p>
            <a:pPr lvl="2"/>
            <a:endParaRPr lang="en-US" dirty="0"/>
          </a:p>
        </p:txBody>
      </p:sp>
      <p:pic>
        <p:nvPicPr>
          <p:cNvPr id="4" name="Content Placeholder 3">
            <a:extLst>
              <a:ext uri="{FF2B5EF4-FFF2-40B4-BE49-F238E27FC236}">
                <a16:creationId xmlns:a16="http://schemas.microsoft.com/office/drawing/2014/main" id="{F7DB6465-8705-4AC9-B5B4-7BF6866014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7199" y="365125"/>
            <a:ext cx="1305019" cy="2091293"/>
          </a:xfrm>
          <a:prstGeom prst="rect">
            <a:avLst/>
          </a:prstGeom>
        </p:spPr>
      </p:pic>
      <p:pic>
        <p:nvPicPr>
          <p:cNvPr id="5" name="Picture 4">
            <a:extLst>
              <a:ext uri="{FF2B5EF4-FFF2-40B4-BE49-F238E27FC236}">
                <a16:creationId xmlns:a16="http://schemas.microsoft.com/office/drawing/2014/main" id="{6BA415F1-9E3C-413E-B5B3-D2CC1D725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27192"/>
            <a:ext cx="5936674" cy="1099542"/>
          </a:xfrm>
          <a:prstGeom prst="rect">
            <a:avLst/>
          </a:prstGeom>
        </p:spPr>
      </p:pic>
    </p:spTree>
    <p:extLst>
      <p:ext uri="{BB962C8B-B14F-4D97-AF65-F5344CB8AC3E}">
        <p14:creationId xmlns:p14="http://schemas.microsoft.com/office/powerpoint/2010/main" val="2945414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EA41-F8C3-4B21-A834-37084FE536CE}"/>
              </a:ext>
            </a:extLst>
          </p:cNvPr>
          <p:cNvSpPr>
            <a:spLocks noGrp="1"/>
          </p:cNvSpPr>
          <p:nvPr>
            <p:ph type="title"/>
          </p:nvPr>
        </p:nvSpPr>
        <p:spPr/>
        <p:txBody>
          <a:bodyPr/>
          <a:lstStyle/>
          <a:p>
            <a:r>
              <a:rPr lang="en-US" b="1" dirty="0"/>
              <a:t>Programs/Education Committee </a:t>
            </a:r>
            <a:endParaRPr lang="en-US" dirty="0"/>
          </a:p>
        </p:txBody>
      </p:sp>
      <p:sp>
        <p:nvSpPr>
          <p:cNvPr id="3" name="Content Placeholder 2">
            <a:extLst>
              <a:ext uri="{FF2B5EF4-FFF2-40B4-BE49-F238E27FC236}">
                <a16:creationId xmlns:a16="http://schemas.microsoft.com/office/drawing/2014/main" id="{8E41662B-95C4-4D0B-B7AC-6498223134EA}"/>
              </a:ext>
            </a:extLst>
          </p:cNvPr>
          <p:cNvSpPr>
            <a:spLocks noGrp="1"/>
          </p:cNvSpPr>
          <p:nvPr>
            <p:ph idx="1"/>
          </p:nvPr>
        </p:nvSpPr>
        <p:spPr>
          <a:xfrm>
            <a:off x="838200" y="1355416"/>
            <a:ext cx="10515600" cy="5409526"/>
          </a:xfrm>
        </p:spPr>
        <p:txBody>
          <a:bodyPr>
            <a:normAutofit fontScale="85000" lnSpcReduction="20000"/>
          </a:bodyPr>
          <a:lstStyle/>
          <a:p>
            <a:pPr lvl="1"/>
            <a:r>
              <a:rPr lang="en-US" dirty="0"/>
              <a:t>Plan and deliver programs that include topics of interest to the Chapter and Region, that provide frequent networking opportunities for the members, and that furthers the interests of DBIA.</a:t>
            </a:r>
            <a:endParaRPr lang="en-US" sz="2200" dirty="0"/>
          </a:p>
          <a:p>
            <a:pPr lvl="1"/>
            <a:r>
              <a:rPr lang="en-US" dirty="0"/>
              <a:t>Manage programs within budgets established by the programs committee and approved by steering committee.</a:t>
            </a:r>
            <a:endParaRPr lang="en-US" sz="2200" dirty="0"/>
          </a:p>
          <a:p>
            <a:pPr lvl="1"/>
            <a:r>
              <a:rPr lang="en-US" dirty="0"/>
              <a:t>Provide an adequate number of events to keep the Chapter membership engaged and interested in activities.</a:t>
            </a:r>
            <a:endParaRPr lang="en-US" sz="2200" dirty="0"/>
          </a:p>
          <a:p>
            <a:pPr lvl="1"/>
            <a:r>
              <a:rPr lang="en-US" dirty="0"/>
              <a:t>Act as the primary liaison between colleges and universities within Wisconsin.</a:t>
            </a:r>
            <a:endParaRPr lang="en-US" sz="2200" dirty="0"/>
          </a:p>
          <a:p>
            <a:pPr lvl="1"/>
            <a:r>
              <a:rPr lang="en-US" dirty="0"/>
              <a:t>Support the formation of student chapter’s at all major educational facilities within the Region.</a:t>
            </a:r>
            <a:endParaRPr lang="en-US" sz="2200" dirty="0"/>
          </a:p>
          <a:p>
            <a:pPr lvl="1"/>
            <a:r>
              <a:rPr lang="en-US" dirty="0"/>
              <a:t>Present topics of interest to the student chapters.</a:t>
            </a:r>
            <a:endParaRPr lang="en-US" sz="2200" dirty="0"/>
          </a:p>
          <a:p>
            <a:pPr lvl="1"/>
            <a:r>
              <a:rPr lang="en-US" dirty="0"/>
              <a:t>Encourage student participation at Regional and National DBIA events.</a:t>
            </a:r>
            <a:endParaRPr lang="en-US" sz="2200" dirty="0"/>
          </a:p>
          <a:p>
            <a:pPr lvl="1"/>
            <a:r>
              <a:rPr lang="en-US" dirty="0"/>
              <a:t>Hold student design-build competitions to inform and encourage design-build education.</a:t>
            </a:r>
            <a:endParaRPr lang="en-US" sz="2200" dirty="0"/>
          </a:p>
          <a:p>
            <a:pPr lvl="1"/>
            <a:r>
              <a:rPr lang="en-US" dirty="0"/>
              <a:t>Support the addition of design-build curriculum at colleges and universities within the Region.</a:t>
            </a:r>
            <a:endParaRPr lang="en-US" sz="2200" dirty="0"/>
          </a:p>
          <a:p>
            <a:pPr lvl="1"/>
            <a:r>
              <a:rPr lang="en-US" dirty="0"/>
              <a:t>Encourage and support faculty education in the use of design-build, including Regional support of attendance at annual design-build faculty meetings.</a:t>
            </a:r>
            <a:endParaRPr lang="en-US" sz="2200" dirty="0"/>
          </a:p>
          <a:p>
            <a:pPr lvl="1"/>
            <a:r>
              <a:rPr lang="en-US" b="1" dirty="0"/>
              <a:t>Young Professionals:</a:t>
            </a:r>
            <a:r>
              <a:rPr lang="en-US" dirty="0"/>
              <a:t> </a:t>
            </a:r>
            <a:endParaRPr lang="en-US" sz="2200" dirty="0"/>
          </a:p>
          <a:p>
            <a:pPr lvl="2"/>
            <a:r>
              <a:rPr lang="en-US" i="1" dirty="0"/>
              <a:t>Responsibilities are not specifically outlined by By-Laws</a:t>
            </a:r>
            <a:endParaRPr lang="en-US" sz="1800" dirty="0"/>
          </a:p>
          <a:p>
            <a:pPr lvl="3"/>
            <a:r>
              <a:rPr lang="en-US" i="1" dirty="0"/>
              <a:t>Specific requirements should be developed by chair to conform with other positions and bylaws</a:t>
            </a:r>
            <a:endParaRPr lang="en-US" sz="1600" dirty="0"/>
          </a:p>
          <a:p>
            <a:endParaRPr lang="en-US" dirty="0"/>
          </a:p>
        </p:txBody>
      </p:sp>
      <p:sp>
        <p:nvSpPr>
          <p:cNvPr id="4" name="Rectangle 3">
            <a:extLst>
              <a:ext uri="{FF2B5EF4-FFF2-40B4-BE49-F238E27FC236}">
                <a16:creationId xmlns:a16="http://schemas.microsoft.com/office/drawing/2014/main" id="{94C51265-4B5E-4A0C-BA12-B5FE794D1EAC}"/>
              </a:ext>
            </a:extLst>
          </p:cNvPr>
          <p:cNvSpPr/>
          <p:nvPr/>
        </p:nvSpPr>
        <p:spPr>
          <a:xfrm>
            <a:off x="8132575" y="195812"/>
            <a:ext cx="2929238" cy="1569660"/>
          </a:xfrm>
          <a:prstGeom prst="rect">
            <a:avLst/>
          </a:prstGeom>
          <a:noFill/>
        </p:spPr>
        <p:txBody>
          <a:bodyPr wrap="square" lIns="91440" tIns="45720" rIns="91440" bIns="45720">
            <a:spAutoFit/>
          </a:bodyPr>
          <a:lstStyle/>
          <a:p>
            <a:pPr algn="ctr"/>
            <a:r>
              <a:rPr lang="en-US" sz="9600" b="1" cap="none" spc="50" dirty="0">
                <a:ln w="0"/>
                <a:solidFill>
                  <a:srgbClr val="C00000"/>
                </a:solidFill>
                <a:effectLst>
                  <a:innerShdw blurRad="63500" dist="50800" dir="13500000">
                    <a:srgbClr val="000000">
                      <a:alpha val="50000"/>
                    </a:srgbClr>
                  </a:innerShdw>
                </a:effectLst>
              </a:rPr>
              <a:t>Draft</a:t>
            </a:r>
          </a:p>
        </p:txBody>
      </p:sp>
    </p:spTree>
    <p:extLst>
      <p:ext uri="{BB962C8B-B14F-4D97-AF65-F5344CB8AC3E}">
        <p14:creationId xmlns:p14="http://schemas.microsoft.com/office/powerpoint/2010/main" val="3472864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EA41-F8C3-4B21-A834-37084FE536CE}"/>
              </a:ext>
            </a:extLst>
          </p:cNvPr>
          <p:cNvSpPr>
            <a:spLocks noGrp="1"/>
          </p:cNvSpPr>
          <p:nvPr>
            <p:ph type="title"/>
          </p:nvPr>
        </p:nvSpPr>
        <p:spPr>
          <a:xfrm>
            <a:off x="838200" y="365125"/>
            <a:ext cx="10202186" cy="1325563"/>
          </a:xfrm>
        </p:spPr>
        <p:txBody>
          <a:bodyPr>
            <a:normAutofit/>
          </a:bodyPr>
          <a:lstStyle/>
          <a:p>
            <a:r>
              <a:rPr lang="en-US" sz="4000" b="1" dirty="0">
                <a:latin typeface="+mn-lt"/>
              </a:rPr>
              <a:t>Promotion/Network / Sponsorship Committee </a:t>
            </a:r>
          </a:p>
        </p:txBody>
      </p:sp>
      <p:sp>
        <p:nvSpPr>
          <p:cNvPr id="3" name="Content Placeholder 2">
            <a:extLst>
              <a:ext uri="{FF2B5EF4-FFF2-40B4-BE49-F238E27FC236}">
                <a16:creationId xmlns:a16="http://schemas.microsoft.com/office/drawing/2014/main" id="{8E41662B-95C4-4D0B-B7AC-6498223134EA}"/>
              </a:ext>
            </a:extLst>
          </p:cNvPr>
          <p:cNvSpPr>
            <a:spLocks noGrp="1"/>
          </p:cNvSpPr>
          <p:nvPr>
            <p:ph idx="1"/>
          </p:nvPr>
        </p:nvSpPr>
        <p:spPr>
          <a:xfrm>
            <a:off x="838200" y="1443162"/>
            <a:ext cx="10515600" cy="5315447"/>
          </a:xfrm>
        </p:spPr>
        <p:txBody>
          <a:bodyPr>
            <a:normAutofit fontScale="92500" lnSpcReduction="20000"/>
          </a:bodyPr>
          <a:lstStyle/>
          <a:p>
            <a:pPr lvl="1"/>
            <a:r>
              <a:rPr lang="en-US" dirty="0"/>
              <a:t>Participate in the Regions Membership Committee</a:t>
            </a:r>
          </a:p>
          <a:p>
            <a:pPr lvl="1"/>
            <a:r>
              <a:rPr lang="en-US" dirty="0"/>
              <a:t>Support the Chapter efforts to recruit new members and retain existing members.</a:t>
            </a:r>
            <a:endParaRPr lang="en-US" sz="2200" dirty="0"/>
          </a:p>
          <a:p>
            <a:pPr lvl="1"/>
            <a:r>
              <a:rPr lang="en-US" dirty="0"/>
              <a:t>Regularly contact members of the Chapter to learn how DBIA can better support them.</a:t>
            </a:r>
            <a:endParaRPr lang="en-US" sz="2200" dirty="0"/>
          </a:p>
          <a:p>
            <a:pPr lvl="1"/>
            <a:r>
              <a:rPr lang="en-US" dirty="0"/>
              <a:t>Review the membership retention reports from DBIA National and encourage members that have dropped their membership to renew, especially Industry Partner companies.</a:t>
            </a:r>
            <a:endParaRPr lang="en-US" sz="2200" dirty="0"/>
          </a:p>
          <a:p>
            <a:pPr lvl="1"/>
            <a:r>
              <a:rPr lang="en-US" dirty="0"/>
              <a:t>Prepare lists of non-member companies and recruit them to become members of DBIA.</a:t>
            </a:r>
            <a:endParaRPr lang="en-US" sz="2200" dirty="0"/>
          </a:p>
          <a:p>
            <a:pPr lvl="1"/>
            <a:r>
              <a:rPr lang="en-US" dirty="0"/>
              <a:t>Contact DBIA individual members of potential Industry Partner companies and encourages them to upgrade their membership to Industry Partner status.</a:t>
            </a:r>
          </a:p>
          <a:p>
            <a:pPr lvl="1"/>
            <a:r>
              <a:rPr lang="en-US" dirty="0"/>
              <a:t>Participate in the Regional Legislative Committee</a:t>
            </a:r>
          </a:p>
          <a:p>
            <a:pPr lvl="1"/>
            <a:r>
              <a:rPr lang="en-US" dirty="0"/>
              <a:t>Support legislative efforts in cooperation with the Regional Legislative Committee and DBIA National.</a:t>
            </a:r>
            <a:endParaRPr lang="en-US" sz="2200" dirty="0"/>
          </a:p>
          <a:p>
            <a:pPr lvl="2"/>
            <a:r>
              <a:rPr lang="en-US" dirty="0"/>
              <a:t>Be informed about efforts to introduce legislation within Wisconsin that encourages the use of design build.</a:t>
            </a:r>
            <a:endParaRPr lang="en-US" sz="1800" dirty="0"/>
          </a:p>
          <a:p>
            <a:pPr lvl="2"/>
            <a:r>
              <a:rPr lang="en-US" dirty="0"/>
              <a:t>Be aware of new legislation within Wisconsin that may limit or erode the use of design build, and organize efforts to oppose this legislation.</a:t>
            </a:r>
            <a:endParaRPr lang="en-US" sz="1800" dirty="0"/>
          </a:p>
          <a:p>
            <a:pPr lvl="2"/>
            <a:r>
              <a:rPr lang="en-US" dirty="0"/>
              <a:t>Assist as a liaison with owner and industry groups to inform them of design-build legislation within their state and local governments, and gain support for such legislation.</a:t>
            </a:r>
            <a:endParaRPr lang="en-US" sz="1800" dirty="0"/>
          </a:p>
          <a:p>
            <a:pPr marL="457200" lvl="1" indent="0">
              <a:buNone/>
            </a:pPr>
            <a:endParaRPr lang="en-US" sz="2200" dirty="0"/>
          </a:p>
          <a:p>
            <a:endParaRPr lang="en-US" dirty="0"/>
          </a:p>
        </p:txBody>
      </p:sp>
      <p:sp>
        <p:nvSpPr>
          <p:cNvPr id="4" name="Rectangle 3">
            <a:extLst>
              <a:ext uri="{FF2B5EF4-FFF2-40B4-BE49-F238E27FC236}">
                <a16:creationId xmlns:a16="http://schemas.microsoft.com/office/drawing/2014/main" id="{94C51265-4B5E-4A0C-BA12-B5FE794D1EAC}"/>
              </a:ext>
            </a:extLst>
          </p:cNvPr>
          <p:cNvSpPr/>
          <p:nvPr/>
        </p:nvSpPr>
        <p:spPr>
          <a:xfrm>
            <a:off x="8479432" y="658332"/>
            <a:ext cx="3915989" cy="1569660"/>
          </a:xfrm>
          <a:prstGeom prst="rect">
            <a:avLst/>
          </a:prstGeom>
          <a:noFill/>
        </p:spPr>
        <p:txBody>
          <a:bodyPr wrap="square" lIns="91440" tIns="45720" rIns="91440" bIns="45720">
            <a:spAutoFit/>
          </a:bodyPr>
          <a:lstStyle/>
          <a:p>
            <a:pPr algn="ctr"/>
            <a:r>
              <a:rPr lang="en-US" sz="9600" b="1" cap="none" spc="50" dirty="0">
                <a:ln w="0"/>
                <a:solidFill>
                  <a:srgbClr val="C00000"/>
                </a:solidFill>
                <a:effectLst>
                  <a:innerShdw blurRad="63500" dist="50800" dir="13500000">
                    <a:srgbClr val="000000">
                      <a:alpha val="50000"/>
                    </a:srgbClr>
                  </a:innerShdw>
                </a:effectLst>
              </a:rPr>
              <a:t>Draft</a:t>
            </a:r>
          </a:p>
        </p:txBody>
      </p:sp>
    </p:spTree>
    <p:extLst>
      <p:ext uri="{BB962C8B-B14F-4D97-AF65-F5344CB8AC3E}">
        <p14:creationId xmlns:p14="http://schemas.microsoft.com/office/powerpoint/2010/main" val="1834602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EA41-F8C3-4B21-A834-37084FE536CE}"/>
              </a:ext>
            </a:extLst>
          </p:cNvPr>
          <p:cNvSpPr>
            <a:spLocks noGrp="1"/>
          </p:cNvSpPr>
          <p:nvPr>
            <p:ph type="title"/>
          </p:nvPr>
        </p:nvSpPr>
        <p:spPr/>
        <p:txBody>
          <a:bodyPr>
            <a:normAutofit/>
          </a:bodyPr>
          <a:lstStyle/>
          <a:p>
            <a:r>
              <a:rPr lang="en-US" b="1" dirty="0"/>
              <a:t>Director</a:t>
            </a:r>
            <a:endParaRPr lang="en-US" sz="4000" b="1" dirty="0">
              <a:latin typeface="+mn-lt"/>
            </a:endParaRPr>
          </a:p>
        </p:txBody>
      </p:sp>
      <p:sp>
        <p:nvSpPr>
          <p:cNvPr id="3" name="Content Placeholder 2">
            <a:extLst>
              <a:ext uri="{FF2B5EF4-FFF2-40B4-BE49-F238E27FC236}">
                <a16:creationId xmlns:a16="http://schemas.microsoft.com/office/drawing/2014/main" id="{8E41662B-95C4-4D0B-B7AC-6498223134EA}"/>
              </a:ext>
            </a:extLst>
          </p:cNvPr>
          <p:cNvSpPr>
            <a:spLocks noGrp="1"/>
          </p:cNvSpPr>
          <p:nvPr>
            <p:ph idx="1"/>
          </p:nvPr>
        </p:nvSpPr>
        <p:spPr/>
        <p:txBody>
          <a:bodyPr>
            <a:normAutofit/>
          </a:bodyPr>
          <a:lstStyle/>
          <a:p>
            <a:r>
              <a:rPr lang="en-US" dirty="0"/>
              <a:t>Participate in monthly meetings by phone or in person,</a:t>
            </a:r>
          </a:p>
          <a:p>
            <a:r>
              <a:rPr lang="en-US" dirty="0"/>
              <a:t>Help guide the chapter, plan and promote events. Assist with bringing in sponsorships </a:t>
            </a:r>
          </a:p>
          <a:p>
            <a:r>
              <a:rPr lang="en-US" dirty="0"/>
              <a:t>Participate on a Subcommittee </a:t>
            </a:r>
          </a:p>
        </p:txBody>
      </p:sp>
      <p:sp>
        <p:nvSpPr>
          <p:cNvPr id="4" name="Rectangle 3">
            <a:extLst>
              <a:ext uri="{FF2B5EF4-FFF2-40B4-BE49-F238E27FC236}">
                <a16:creationId xmlns:a16="http://schemas.microsoft.com/office/drawing/2014/main" id="{94C51265-4B5E-4A0C-BA12-B5FE794D1EAC}"/>
              </a:ext>
            </a:extLst>
          </p:cNvPr>
          <p:cNvSpPr/>
          <p:nvPr/>
        </p:nvSpPr>
        <p:spPr>
          <a:xfrm>
            <a:off x="7845508" y="51487"/>
            <a:ext cx="3915989" cy="1569660"/>
          </a:xfrm>
          <a:prstGeom prst="rect">
            <a:avLst/>
          </a:prstGeom>
          <a:noFill/>
        </p:spPr>
        <p:txBody>
          <a:bodyPr wrap="square" lIns="91440" tIns="45720" rIns="91440" bIns="45720">
            <a:spAutoFit/>
          </a:bodyPr>
          <a:lstStyle/>
          <a:p>
            <a:pPr algn="ctr"/>
            <a:r>
              <a:rPr lang="en-US" sz="9600" b="1" cap="none" spc="50" dirty="0">
                <a:ln w="0"/>
                <a:solidFill>
                  <a:srgbClr val="C00000"/>
                </a:solidFill>
                <a:effectLst>
                  <a:innerShdw blurRad="63500" dist="50800" dir="13500000">
                    <a:srgbClr val="000000">
                      <a:alpha val="50000"/>
                    </a:srgbClr>
                  </a:innerShdw>
                </a:effectLst>
              </a:rPr>
              <a:t>Draft</a:t>
            </a:r>
          </a:p>
        </p:txBody>
      </p:sp>
    </p:spTree>
    <p:extLst>
      <p:ext uri="{BB962C8B-B14F-4D97-AF65-F5344CB8AC3E}">
        <p14:creationId xmlns:p14="http://schemas.microsoft.com/office/powerpoint/2010/main" val="622674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Steering Committee Meetings</a:t>
            </a:r>
          </a:p>
        </p:txBody>
      </p:sp>
      <p:sp>
        <p:nvSpPr>
          <p:cNvPr id="3" name="Content Placeholder 2"/>
          <p:cNvSpPr>
            <a:spLocks noGrp="1"/>
          </p:cNvSpPr>
          <p:nvPr>
            <p:ph idx="1"/>
          </p:nvPr>
        </p:nvSpPr>
        <p:spPr/>
        <p:txBody>
          <a:bodyPr/>
          <a:lstStyle/>
          <a:p>
            <a:r>
              <a:rPr lang="en-US" dirty="0"/>
              <a:t>Steering Committee meets every 6 weeks (target 8 meetings/year)</a:t>
            </a:r>
          </a:p>
          <a:p>
            <a:r>
              <a:rPr lang="en-US" dirty="0"/>
              <a:t>Chair attends DBIA-GLR Board meetings</a:t>
            </a:r>
          </a:p>
          <a:p>
            <a:r>
              <a:rPr lang="en-US" dirty="0"/>
              <a:t>Subcommittees meet as needed to support event requirements</a:t>
            </a:r>
          </a:p>
          <a:p>
            <a:endParaRPr lang="en-US" dirty="0"/>
          </a:p>
        </p:txBody>
      </p:sp>
      <p:sp>
        <p:nvSpPr>
          <p:cNvPr id="4" name="Rectangle 3">
            <a:extLst>
              <a:ext uri="{FF2B5EF4-FFF2-40B4-BE49-F238E27FC236}">
                <a16:creationId xmlns:a16="http://schemas.microsoft.com/office/drawing/2014/main" id="{E87E9A5F-A953-4CC2-89C2-061FACD37563}"/>
              </a:ext>
            </a:extLst>
          </p:cNvPr>
          <p:cNvSpPr/>
          <p:nvPr/>
        </p:nvSpPr>
        <p:spPr>
          <a:xfrm>
            <a:off x="7845508" y="51487"/>
            <a:ext cx="3915989" cy="1569660"/>
          </a:xfrm>
          <a:prstGeom prst="rect">
            <a:avLst/>
          </a:prstGeom>
          <a:noFill/>
        </p:spPr>
        <p:txBody>
          <a:bodyPr wrap="square" lIns="91440" tIns="45720" rIns="91440" bIns="45720">
            <a:spAutoFit/>
          </a:bodyPr>
          <a:lstStyle/>
          <a:p>
            <a:pPr algn="ctr"/>
            <a:r>
              <a:rPr lang="en-US" sz="9600" b="1" cap="none" spc="50" dirty="0">
                <a:ln w="0"/>
                <a:solidFill>
                  <a:srgbClr val="C00000"/>
                </a:solidFill>
                <a:effectLst>
                  <a:innerShdw blurRad="63500" dist="50800" dir="13500000">
                    <a:srgbClr val="000000">
                      <a:alpha val="50000"/>
                    </a:srgbClr>
                  </a:innerShdw>
                </a:effectLst>
              </a:rPr>
              <a:t>Draft</a:t>
            </a:r>
          </a:p>
        </p:txBody>
      </p:sp>
    </p:spTree>
    <p:extLst>
      <p:ext uri="{BB962C8B-B14F-4D97-AF65-F5344CB8AC3E}">
        <p14:creationId xmlns:p14="http://schemas.microsoft.com/office/powerpoint/2010/main" val="114380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5" name="Content Placeholder 3"/>
          <p:cNvPicPr>
            <a:picLocks noChangeAspect="1"/>
          </p:cNvPicPr>
          <p:nvPr/>
        </p:nvPicPr>
        <p:blipFill>
          <a:blip r:embed="rId2"/>
          <a:stretch>
            <a:fillRect/>
          </a:stretch>
        </p:blipFill>
        <p:spPr>
          <a:xfrm>
            <a:off x="5297763" y="1036774"/>
            <a:ext cx="6250769" cy="4623584"/>
          </a:xfrm>
          <a:prstGeom prst="rect">
            <a:avLst/>
          </a:prstGeom>
        </p:spPr>
      </p:pic>
      <p:sp>
        <p:nvSpPr>
          <p:cNvPr id="2" name="Title 1"/>
          <p:cNvSpPr>
            <a:spLocks noGrp="1"/>
          </p:cNvSpPr>
          <p:nvPr>
            <p:ph type="title"/>
          </p:nvPr>
        </p:nvSpPr>
        <p:spPr>
          <a:xfrm>
            <a:off x="643467" y="643467"/>
            <a:ext cx="3363974" cy="1597315"/>
          </a:xfrm>
          <a:prstGeom prst="ellipse">
            <a:avLst/>
          </a:prstGeom>
          <a:noFill/>
          <a:ln w="19050">
            <a:solidFill>
              <a:schemeClr val="bg1"/>
            </a:solidFill>
          </a:ln>
        </p:spPr>
        <p:txBody>
          <a:bodyPr vert="horz" wrap="square" lIns="91440" tIns="45720" rIns="91440" bIns="45720" rtlCol="0">
            <a:normAutofit/>
          </a:bodyPr>
          <a:lstStyle/>
          <a:p>
            <a:pPr algn="ctr"/>
            <a:r>
              <a:rPr lang="en-US" sz="2600" kern="1200">
                <a:solidFill>
                  <a:schemeClr val="bg1"/>
                </a:solidFill>
                <a:latin typeface="+mj-lt"/>
                <a:ea typeface="+mj-ea"/>
                <a:cs typeface="+mj-cs"/>
              </a:rPr>
              <a:t>Vision / Mission Statement</a:t>
            </a:r>
          </a:p>
        </p:txBody>
      </p:sp>
      <p:sp>
        <p:nvSpPr>
          <p:cNvPr id="17" name="Content Placeholder 16">
            <a:extLst>
              <a:ext uri="{FF2B5EF4-FFF2-40B4-BE49-F238E27FC236}">
                <a16:creationId xmlns:a16="http://schemas.microsoft.com/office/drawing/2014/main" id="{D065C929-5C10-444A-B575-347BB9D68EDE}"/>
              </a:ext>
            </a:extLst>
          </p:cNvPr>
          <p:cNvSpPr>
            <a:spLocks noGrp="1"/>
          </p:cNvSpPr>
          <p:nvPr>
            <p:ph idx="1"/>
          </p:nvPr>
        </p:nvSpPr>
        <p:spPr>
          <a:xfrm>
            <a:off x="643468" y="2638044"/>
            <a:ext cx="3363974" cy="3415622"/>
          </a:xfrm>
        </p:spPr>
        <p:txBody>
          <a:bodyPr>
            <a:normAutofit/>
          </a:bodyPr>
          <a:lstStyle/>
          <a:p>
            <a:endParaRPr lang="en-US" sz="2000" dirty="0">
              <a:solidFill>
                <a:schemeClr val="bg1"/>
              </a:solidFill>
            </a:endParaRPr>
          </a:p>
        </p:txBody>
      </p:sp>
    </p:spTree>
    <p:extLst>
      <p:ext uri="{BB962C8B-B14F-4D97-AF65-F5344CB8AC3E}">
        <p14:creationId xmlns:p14="http://schemas.microsoft.com/office/powerpoint/2010/main" val="204700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 b="-12"/>
          <a:stretch/>
        </p:blipFill>
        <p:spPr>
          <a:xfrm>
            <a:off x="415641" y="2305869"/>
            <a:ext cx="4839571" cy="4368257"/>
          </a:xfrm>
          <a:prstGeom prst="rect">
            <a:avLst/>
          </a:prstGeom>
          <a:effectLst/>
        </p:spPr>
      </p:pic>
      <p:sp>
        <p:nvSpPr>
          <p:cNvPr id="2" name="Title 1"/>
          <p:cNvSpPr>
            <a:spLocks noGrp="1"/>
          </p:cNvSpPr>
          <p:nvPr>
            <p:ph type="title"/>
          </p:nvPr>
        </p:nvSpPr>
        <p:spPr>
          <a:xfrm>
            <a:off x="648929" y="629266"/>
            <a:ext cx="3667039" cy="1676603"/>
          </a:xfrm>
        </p:spPr>
        <p:txBody>
          <a:bodyPr>
            <a:normAutofit/>
          </a:bodyPr>
          <a:lstStyle/>
          <a:p>
            <a:r>
              <a:rPr lang="en-US" dirty="0"/>
              <a:t>Objectives for WI Chapter</a:t>
            </a:r>
          </a:p>
        </p:txBody>
      </p:sp>
      <p:sp>
        <p:nvSpPr>
          <p:cNvPr id="3" name="Content Placeholder 2"/>
          <p:cNvSpPr>
            <a:spLocks noGrp="1"/>
          </p:cNvSpPr>
          <p:nvPr>
            <p:ph idx="1"/>
          </p:nvPr>
        </p:nvSpPr>
        <p:spPr>
          <a:xfrm>
            <a:off x="5814535" y="400890"/>
            <a:ext cx="5880159" cy="6228734"/>
          </a:xfrm>
        </p:spPr>
        <p:txBody>
          <a:bodyPr>
            <a:normAutofit fontScale="85000" lnSpcReduction="20000"/>
          </a:bodyPr>
          <a:lstStyle/>
          <a:p>
            <a:r>
              <a:rPr lang="en-US" sz="2000" dirty="0"/>
              <a:t>Educate Owners on what the value of Design-Build delivery is for their projects</a:t>
            </a:r>
          </a:p>
          <a:p>
            <a:r>
              <a:rPr lang="en-US" sz="2000" dirty="0"/>
              <a:t>Promote the value proposition for the Owner – make it easy for them to choose</a:t>
            </a:r>
          </a:p>
          <a:p>
            <a:pPr lvl="1"/>
            <a:r>
              <a:rPr lang="en-US" sz="1800" dirty="0"/>
              <a:t>30% Faster speed to market</a:t>
            </a:r>
          </a:p>
          <a:p>
            <a:pPr lvl="1"/>
            <a:r>
              <a:rPr lang="en-US" sz="1800" dirty="0"/>
              <a:t>6%  Lower overall project cost</a:t>
            </a:r>
          </a:p>
          <a:p>
            <a:r>
              <a:rPr lang="en-US" sz="2000" dirty="0"/>
              <a:t>Focus on vertical construction markets  </a:t>
            </a:r>
          </a:p>
          <a:p>
            <a:pPr lvl="1"/>
            <a:r>
              <a:rPr lang="en-US" sz="1800" dirty="0"/>
              <a:t>Industrial / Commercial</a:t>
            </a:r>
          </a:p>
          <a:p>
            <a:pPr lvl="1"/>
            <a:r>
              <a:rPr lang="en-US" sz="1800" dirty="0"/>
              <a:t>Healthcare</a:t>
            </a:r>
          </a:p>
          <a:p>
            <a:pPr lvl="1"/>
            <a:r>
              <a:rPr lang="en-US" sz="1800" dirty="0"/>
              <a:t>Municipal / Government</a:t>
            </a:r>
          </a:p>
          <a:p>
            <a:pPr lvl="1"/>
            <a:r>
              <a:rPr lang="en-US" sz="1800" dirty="0"/>
              <a:t>Other</a:t>
            </a:r>
          </a:p>
          <a:p>
            <a:r>
              <a:rPr lang="en-US" sz="2200" dirty="0"/>
              <a:t>Horizontal Construction Markets 2021</a:t>
            </a:r>
          </a:p>
          <a:p>
            <a:pPr lvl="1"/>
            <a:r>
              <a:rPr lang="en-US" sz="1800" dirty="0"/>
              <a:t>Update on WIDOT Design-Build Implementation</a:t>
            </a:r>
          </a:p>
          <a:p>
            <a:r>
              <a:rPr lang="en-US" sz="2000" dirty="0"/>
              <a:t>Networking with like-minded professionals – grow DBIA membership</a:t>
            </a:r>
          </a:p>
          <a:p>
            <a:r>
              <a:rPr lang="en-US" sz="2000" dirty="0"/>
              <a:t>Elevate success of Regional Projects – awards, press releases, etc.</a:t>
            </a:r>
          </a:p>
          <a:p>
            <a:r>
              <a:rPr lang="en-US" sz="2000" dirty="0"/>
              <a:t>Potential partnerships with other professional groups – NAWIC, WCREW, IFMA, AGC, AIA, ASHRAE, etc.</a:t>
            </a:r>
          </a:p>
          <a:p>
            <a:r>
              <a:rPr lang="en-US" sz="2000" dirty="0"/>
              <a:t>Engagement with Student Chapter / Members</a:t>
            </a:r>
          </a:p>
          <a:p>
            <a:pPr lvl="1"/>
            <a:r>
              <a:rPr lang="en-US" sz="1800" dirty="0"/>
              <a:t>MSOE</a:t>
            </a:r>
          </a:p>
          <a:p>
            <a:pPr lvl="1"/>
            <a:r>
              <a:rPr lang="en-US" sz="1800" dirty="0"/>
              <a:t>Marquette?</a:t>
            </a:r>
          </a:p>
          <a:p>
            <a:pPr lvl="1"/>
            <a:r>
              <a:rPr lang="en-US" sz="1800" dirty="0"/>
              <a:t>UW-Madison?</a:t>
            </a:r>
          </a:p>
          <a:p>
            <a:pPr lvl="1"/>
            <a:r>
              <a:rPr lang="en-US" sz="1800" dirty="0"/>
              <a:t>UW-Platteville?</a:t>
            </a:r>
          </a:p>
          <a:p>
            <a:pPr lvl="1"/>
            <a:r>
              <a:rPr lang="en-US" sz="1800" dirty="0"/>
              <a:t>Others?</a:t>
            </a:r>
          </a:p>
        </p:txBody>
      </p:sp>
    </p:spTree>
    <p:extLst>
      <p:ext uri="{BB962C8B-B14F-4D97-AF65-F5344CB8AC3E}">
        <p14:creationId xmlns:p14="http://schemas.microsoft.com/office/powerpoint/2010/main" val="348160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Pentagon 10"/>
          <p:cNvSpPr/>
          <p:nvPr/>
        </p:nvSpPr>
        <p:spPr>
          <a:xfrm>
            <a:off x="5297334" y="6270171"/>
            <a:ext cx="3276790" cy="261257"/>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Chair</a:t>
            </a:r>
          </a:p>
        </p:txBody>
      </p:sp>
      <p:sp>
        <p:nvSpPr>
          <p:cNvPr id="10" name="Arrow: Pentagon 9"/>
          <p:cNvSpPr/>
          <p:nvPr/>
        </p:nvSpPr>
        <p:spPr>
          <a:xfrm>
            <a:off x="5297333" y="5902777"/>
            <a:ext cx="3275935" cy="261257"/>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Past Chair</a:t>
            </a:r>
          </a:p>
        </p:txBody>
      </p:sp>
      <p:sp>
        <p:nvSpPr>
          <p:cNvPr id="9" name="Arrow: Pentagon 8"/>
          <p:cNvSpPr/>
          <p:nvPr/>
        </p:nvSpPr>
        <p:spPr>
          <a:xfrm>
            <a:off x="2084518" y="5557494"/>
            <a:ext cx="4850355" cy="261257"/>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Past Chair</a:t>
            </a:r>
          </a:p>
        </p:txBody>
      </p:sp>
      <p:sp>
        <p:nvSpPr>
          <p:cNvPr id="2" name="Title 1"/>
          <p:cNvSpPr>
            <a:spLocks noGrp="1"/>
          </p:cNvSpPr>
          <p:nvPr>
            <p:ph type="title"/>
          </p:nvPr>
        </p:nvSpPr>
        <p:spPr/>
        <p:txBody>
          <a:bodyPr/>
          <a:lstStyle/>
          <a:p>
            <a:r>
              <a:rPr lang="en-US" dirty="0"/>
              <a:t>WI Chapter Organizational Structure</a:t>
            </a:r>
          </a:p>
        </p:txBody>
      </p:sp>
      <p:sp>
        <p:nvSpPr>
          <p:cNvPr id="3" name="Content Placeholder 2"/>
          <p:cNvSpPr>
            <a:spLocks noGrp="1"/>
          </p:cNvSpPr>
          <p:nvPr>
            <p:ph idx="1"/>
          </p:nvPr>
        </p:nvSpPr>
        <p:spPr/>
        <p:txBody>
          <a:bodyPr/>
          <a:lstStyle/>
          <a:p>
            <a:r>
              <a:rPr lang="en-US" dirty="0"/>
              <a:t>Executive Committee 2021</a:t>
            </a:r>
          </a:p>
          <a:p>
            <a:pPr lvl="1"/>
            <a:r>
              <a:rPr lang="en-US" dirty="0"/>
              <a:t>Chair – Brad Eberhardt (2022 Past Chair)</a:t>
            </a:r>
          </a:p>
          <a:p>
            <a:pPr lvl="1"/>
            <a:r>
              <a:rPr lang="en-US" dirty="0"/>
              <a:t>Vice Chair – Jim Olson (2022 Chair)</a:t>
            </a:r>
          </a:p>
          <a:p>
            <a:pPr lvl="1"/>
            <a:r>
              <a:rPr lang="en-US" dirty="0"/>
              <a:t>Secretary – Mary Collins (2022 Vice Chair)</a:t>
            </a:r>
          </a:p>
          <a:p>
            <a:pPr lvl="1"/>
            <a:r>
              <a:rPr lang="en-US" dirty="0"/>
              <a:t>Past Chair – Roberta Oldenburg </a:t>
            </a:r>
          </a:p>
          <a:p>
            <a:pPr lvl="1"/>
            <a:r>
              <a:rPr lang="en-US" dirty="0"/>
              <a:t>Subcommittees</a:t>
            </a:r>
          </a:p>
          <a:p>
            <a:pPr lvl="2"/>
            <a:r>
              <a:rPr lang="en-US" dirty="0"/>
              <a:t>Programs/Education (Jim Olson Chair)</a:t>
            </a:r>
          </a:p>
          <a:p>
            <a:pPr lvl="2"/>
            <a:r>
              <a:rPr lang="en-US" dirty="0"/>
              <a:t>Promotion/Network/Sponsorship (Brad Eberhardt Chair)</a:t>
            </a:r>
          </a:p>
        </p:txBody>
      </p:sp>
      <p:graphicFrame>
        <p:nvGraphicFramePr>
          <p:cNvPr id="4" name="Diagram 3"/>
          <p:cNvGraphicFramePr/>
          <p:nvPr>
            <p:extLst>
              <p:ext uri="{D42A27DB-BD31-4B8C-83A1-F6EECF244321}">
                <p14:modId xmlns:p14="http://schemas.microsoft.com/office/powerpoint/2010/main" val="3687155897"/>
              </p:ext>
            </p:extLst>
          </p:nvPr>
        </p:nvGraphicFramePr>
        <p:xfrm>
          <a:off x="6218990" y="75829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99115184"/>
              </p:ext>
            </p:extLst>
          </p:nvPr>
        </p:nvGraphicFramePr>
        <p:xfrm>
          <a:off x="446124" y="5038677"/>
          <a:ext cx="8128000" cy="3708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881294425"/>
                    </a:ext>
                  </a:extLst>
                </a:gridCol>
                <a:gridCol w="1625600">
                  <a:extLst>
                    <a:ext uri="{9D8B030D-6E8A-4147-A177-3AD203B41FA5}">
                      <a16:colId xmlns:a16="http://schemas.microsoft.com/office/drawing/2014/main" val="2317263719"/>
                    </a:ext>
                  </a:extLst>
                </a:gridCol>
                <a:gridCol w="1625600">
                  <a:extLst>
                    <a:ext uri="{9D8B030D-6E8A-4147-A177-3AD203B41FA5}">
                      <a16:colId xmlns:a16="http://schemas.microsoft.com/office/drawing/2014/main" val="4018000567"/>
                    </a:ext>
                  </a:extLst>
                </a:gridCol>
                <a:gridCol w="1625600">
                  <a:extLst>
                    <a:ext uri="{9D8B030D-6E8A-4147-A177-3AD203B41FA5}">
                      <a16:colId xmlns:a16="http://schemas.microsoft.com/office/drawing/2014/main" val="3970255615"/>
                    </a:ext>
                  </a:extLst>
                </a:gridCol>
                <a:gridCol w="1625600">
                  <a:extLst>
                    <a:ext uri="{9D8B030D-6E8A-4147-A177-3AD203B41FA5}">
                      <a16:colId xmlns:a16="http://schemas.microsoft.com/office/drawing/2014/main" val="1599791296"/>
                    </a:ext>
                  </a:extLst>
                </a:gridCol>
              </a:tblGrid>
              <a:tr h="370840">
                <a:tc>
                  <a:txBody>
                    <a:bodyPr/>
                    <a:lstStyle/>
                    <a:p>
                      <a:pPr algn="ctr"/>
                      <a:r>
                        <a:rPr lang="en-US" dirty="0">
                          <a:solidFill>
                            <a:schemeClr val="accent1"/>
                          </a:solidFill>
                        </a:rPr>
                        <a:t>2018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accent1"/>
                          </a:solidFill>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accent1"/>
                          </a:solidFill>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accent1"/>
                          </a:solidFill>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accent1"/>
                          </a:solidFill>
                        </a:rPr>
                        <a:t>2022</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309845"/>
                  </a:ext>
                </a:extLst>
              </a:tr>
            </a:tbl>
          </a:graphicData>
        </a:graphic>
      </p:graphicFrame>
      <p:sp>
        <p:nvSpPr>
          <p:cNvPr id="6" name="Arrow: Pentagon 5"/>
          <p:cNvSpPr/>
          <p:nvPr/>
        </p:nvSpPr>
        <p:spPr>
          <a:xfrm>
            <a:off x="446123" y="5544454"/>
            <a:ext cx="3276790" cy="26125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Roberta Oldenburg</a:t>
            </a:r>
          </a:p>
        </p:txBody>
      </p:sp>
      <p:sp>
        <p:nvSpPr>
          <p:cNvPr id="7" name="Arrow: Pentagon 6"/>
          <p:cNvSpPr/>
          <p:nvPr/>
        </p:nvSpPr>
        <p:spPr>
          <a:xfrm>
            <a:off x="5297333" y="5889849"/>
            <a:ext cx="1637539" cy="261257"/>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Chair</a:t>
            </a:r>
          </a:p>
        </p:txBody>
      </p:sp>
      <p:sp>
        <p:nvSpPr>
          <p:cNvPr id="8" name="Arrow: Pentagon 7"/>
          <p:cNvSpPr/>
          <p:nvPr/>
        </p:nvSpPr>
        <p:spPr>
          <a:xfrm>
            <a:off x="5297332" y="6276972"/>
            <a:ext cx="1702371" cy="26125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Vice Chair</a:t>
            </a:r>
          </a:p>
        </p:txBody>
      </p:sp>
    </p:spTree>
    <p:extLst>
      <p:ext uri="{BB962C8B-B14F-4D97-AF65-F5344CB8AC3E}">
        <p14:creationId xmlns:p14="http://schemas.microsoft.com/office/powerpoint/2010/main" val="343323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Subcommittee / Strategy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44890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8766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Goals</a:t>
            </a:r>
          </a:p>
        </p:txBody>
      </p:sp>
      <p:sp>
        <p:nvSpPr>
          <p:cNvPr id="3" name="Content Placeholder 2"/>
          <p:cNvSpPr>
            <a:spLocks noGrp="1"/>
          </p:cNvSpPr>
          <p:nvPr>
            <p:ph idx="1"/>
          </p:nvPr>
        </p:nvSpPr>
        <p:spPr/>
        <p:txBody>
          <a:bodyPr/>
          <a:lstStyle/>
          <a:p>
            <a:r>
              <a:rPr lang="en-US" dirty="0"/>
              <a:t>2 Events / Presentations (target audience 50+) per year</a:t>
            </a:r>
          </a:p>
          <a:p>
            <a:r>
              <a:rPr lang="en-US" dirty="0"/>
              <a:t>2-3 smaller networking/educational (target audience 20+) events per year</a:t>
            </a:r>
          </a:p>
          <a:p>
            <a:r>
              <a:rPr lang="en-US" dirty="0"/>
              <a:t>5-10 DBIA Members recruited per year</a:t>
            </a:r>
          </a:p>
          <a:p>
            <a:r>
              <a:rPr lang="en-US" dirty="0"/>
              <a:t>50 attendees at each event </a:t>
            </a:r>
          </a:p>
          <a:p>
            <a:r>
              <a:rPr lang="en-US" dirty="0"/>
              <a:t>Recognize (2) Design-Build project each year</a:t>
            </a:r>
          </a:p>
          <a:p>
            <a:pPr lvl="1"/>
            <a:r>
              <a:rPr lang="en-US" dirty="0"/>
              <a:t>One Vertical D-B Project</a:t>
            </a:r>
          </a:p>
          <a:p>
            <a:pPr lvl="1"/>
            <a:r>
              <a:rPr lang="en-US" dirty="0"/>
              <a:t>One Horizontal D-B Project</a:t>
            </a:r>
          </a:p>
        </p:txBody>
      </p:sp>
    </p:spTree>
    <p:extLst>
      <p:ext uri="{BB962C8B-B14F-4D97-AF65-F5344CB8AC3E}">
        <p14:creationId xmlns:p14="http://schemas.microsoft.com/office/powerpoint/2010/main" val="3774734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2021 Event Ideas (Still COVID Constrained)</a:t>
            </a:r>
          </a:p>
        </p:txBody>
      </p:sp>
      <p:sp>
        <p:nvSpPr>
          <p:cNvPr id="3" name="Content Placeholder 2"/>
          <p:cNvSpPr>
            <a:spLocks noGrp="1"/>
          </p:cNvSpPr>
          <p:nvPr>
            <p:ph idx="1"/>
          </p:nvPr>
        </p:nvSpPr>
        <p:spPr>
          <a:xfrm>
            <a:off x="838200" y="1825625"/>
            <a:ext cx="10515600" cy="5131766"/>
          </a:xfrm>
        </p:spPr>
        <p:txBody>
          <a:bodyPr/>
          <a:lstStyle/>
          <a:p>
            <a:pPr marL="0" indent="0">
              <a:buNone/>
            </a:pPr>
            <a:endParaRPr lang="en-US" dirty="0"/>
          </a:p>
          <a:p>
            <a:pPr>
              <a:buFont typeface="Wingdings" panose="05000000000000000000" pitchFamily="2" charset="2"/>
              <a:buChar char="§"/>
            </a:pPr>
            <a:r>
              <a:rPr lang="en-US" dirty="0"/>
              <a:t>Programs/Educational Event (Q2 or Q3)  June – August Target</a:t>
            </a:r>
          </a:p>
          <a:p>
            <a:pPr lvl="1">
              <a:buFont typeface="Wingdings" panose="05000000000000000000" pitchFamily="2" charset="2"/>
              <a:buChar char="§"/>
            </a:pPr>
            <a:r>
              <a:rPr lang="en-US" dirty="0"/>
              <a:t>Lead – Jim Olson</a:t>
            </a:r>
          </a:p>
          <a:p>
            <a:pPr lvl="1">
              <a:buFont typeface="Wingdings" panose="05000000000000000000" pitchFamily="2" charset="2"/>
              <a:buChar char="§"/>
            </a:pPr>
            <a:r>
              <a:rPr lang="en-US" dirty="0"/>
              <a:t>Co-Lead - ??</a:t>
            </a:r>
          </a:p>
          <a:p>
            <a:pPr marL="457200" lvl="1" indent="0">
              <a:buNone/>
            </a:pPr>
            <a:endParaRPr lang="en-US" dirty="0"/>
          </a:p>
          <a:p>
            <a:pPr marL="457200" lvl="1" indent="0">
              <a:buNone/>
            </a:pPr>
            <a:r>
              <a:rPr lang="en-US" dirty="0">
                <a:highlight>
                  <a:srgbClr val="FFFF00"/>
                </a:highlight>
              </a:rPr>
              <a:t>Suggested Ideas?</a:t>
            </a:r>
          </a:p>
          <a:p>
            <a:pPr>
              <a:buFont typeface="Wingdings" panose="05000000000000000000" pitchFamily="2" charset="2"/>
              <a:buChar char="§"/>
            </a:pPr>
            <a:r>
              <a:rPr lang="en-US" dirty="0"/>
              <a:t>Networking/Social Event with partner organization (Q3 or Q4) August – October Target</a:t>
            </a:r>
          </a:p>
          <a:p>
            <a:pPr lvl="1">
              <a:buFont typeface="Wingdings" panose="05000000000000000000" pitchFamily="2" charset="2"/>
              <a:buChar char="§"/>
            </a:pPr>
            <a:r>
              <a:rPr lang="en-US" dirty="0"/>
              <a:t>Lead – Brad Eberhardt </a:t>
            </a:r>
          </a:p>
          <a:p>
            <a:pPr lvl="1">
              <a:buFont typeface="Wingdings" panose="05000000000000000000" pitchFamily="2" charset="2"/>
              <a:buChar char="§"/>
            </a:pPr>
            <a:r>
              <a:rPr lang="en-US" dirty="0"/>
              <a:t>Co-Lead - ??</a:t>
            </a:r>
          </a:p>
          <a:p>
            <a:pPr marL="457200" lvl="1" indent="0">
              <a:buNone/>
            </a:pPr>
            <a:endParaRPr lang="en-US" dirty="0"/>
          </a:p>
          <a:p>
            <a:pPr marL="457200" lvl="1" indent="0">
              <a:buNone/>
            </a:pPr>
            <a:r>
              <a:rPr lang="en-US" dirty="0">
                <a:highlight>
                  <a:srgbClr val="FFFF00"/>
                </a:highlight>
              </a:rPr>
              <a:t>Suggested Ideas?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275774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Event Ideas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a:t>Promotional Event / Project Recognition</a:t>
            </a:r>
          </a:p>
          <a:p>
            <a:pPr lvl="1">
              <a:buFont typeface="Wingdings" panose="05000000000000000000" pitchFamily="2" charset="2"/>
              <a:buChar char="§"/>
            </a:pPr>
            <a:r>
              <a:rPr lang="en-US" dirty="0"/>
              <a:t>Through Regional Outlets with existing project awards </a:t>
            </a:r>
          </a:p>
          <a:p>
            <a:pPr lvl="1">
              <a:buFont typeface="Wingdings" panose="05000000000000000000" pitchFamily="2" charset="2"/>
              <a:buChar char="§"/>
            </a:pPr>
            <a:r>
              <a:rPr lang="en-US" dirty="0"/>
              <a:t>Submission to the National DBIA awards of (1) WI-based project</a:t>
            </a:r>
          </a:p>
          <a:p>
            <a:pPr>
              <a:buFont typeface="Wingdings" panose="05000000000000000000" pitchFamily="2" charset="2"/>
              <a:buChar char="§"/>
            </a:pPr>
            <a:r>
              <a:rPr lang="en-US" dirty="0"/>
              <a:t>Educational Event</a:t>
            </a:r>
          </a:p>
          <a:p>
            <a:pPr lvl="1">
              <a:buFont typeface="Wingdings" panose="05000000000000000000" pitchFamily="2" charset="2"/>
              <a:buChar char="§"/>
            </a:pPr>
            <a:r>
              <a:rPr lang="en-US" dirty="0"/>
              <a:t>Panel Discussion</a:t>
            </a:r>
          </a:p>
          <a:p>
            <a:pPr lvl="1">
              <a:buFont typeface="Wingdings" panose="05000000000000000000" pitchFamily="2" charset="2"/>
              <a:buChar char="§"/>
            </a:pPr>
            <a:r>
              <a:rPr lang="en-US" dirty="0"/>
              <a:t>Owner Presenters / Case Study</a:t>
            </a:r>
          </a:p>
          <a:p>
            <a:pPr lvl="1">
              <a:buFont typeface="Wingdings" panose="05000000000000000000" pitchFamily="2" charset="2"/>
              <a:buChar char="§"/>
            </a:pPr>
            <a:r>
              <a:rPr lang="en-US" dirty="0"/>
              <a:t>Progressive Design-Build concept</a:t>
            </a:r>
          </a:p>
          <a:p>
            <a:pPr lvl="1">
              <a:buFont typeface="Wingdings" panose="05000000000000000000" pitchFamily="2" charset="2"/>
              <a:buChar char="§"/>
            </a:pPr>
            <a:r>
              <a:rPr lang="en-US" dirty="0"/>
              <a:t>Best Practices / DBIA Principles</a:t>
            </a:r>
          </a:p>
          <a:p>
            <a:pPr>
              <a:buFont typeface="Wingdings" panose="05000000000000000000" pitchFamily="2" charset="2"/>
              <a:buChar char="§"/>
            </a:pPr>
            <a:r>
              <a:rPr lang="en-US" dirty="0"/>
              <a:t>Networking/Social Event with partner organization</a:t>
            </a:r>
          </a:p>
          <a:p>
            <a:pPr>
              <a:buFont typeface="Wingdings" panose="05000000000000000000" pitchFamily="2" charset="2"/>
              <a:buChar char="§"/>
            </a:pPr>
            <a:r>
              <a:rPr lang="en-US" dirty="0"/>
              <a:t>WHEA-Conference Speaker in September/ Phil </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448849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1661</Words>
  <Application>Microsoft Office PowerPoint</Application>
  <PresentationFormat>Widescreen</PresentationFormat>
  <Paragraphs>254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DBIA Wisconsin Chapter</vt:lpstr>
      <vt:lpstr>Agenda</vt:lpstr>
      <vt:lpstr>Vision / Mission Statement</vt:lpstr>
      <vt:lpstr>Objectives for WI Chapter</vt:lpstr>
      <vt:lpstr>WI Chapter Organizational Structure</vt:lpstr>
      <vt:lpstr>Chapter Subcommittee / Strategy</vt:lpstr>
      <vt:lpstr>Chapter Goals</vt:lpstr>
      <vt:lpstr>2021 Event Ideas (Still COVID Constrained)</vt:lpstr>
      <vt:lpstr>2019 Event Ideas</vt:lpstr>
      <vt:lpstr>2019 Event Recap</vt:lpstr>
      <vt:lpstr>2020 Event Recap</vt:lpstr>
      <vt:lpstr>2021 Event Ideas</vt:lpstr>
      <vt:lpstr>Sponsorships</vt:lpstr>
      <vt:lpstr>2021 Events</vt:lpstr>
      <vt:lpstr>WI Chapter Organizational Structure</vt:lpstr>
      <vt:lpstr>Past Chapter Chairperson </vt:lpstr>
      <vt:lpstr>Chapter Chairperson  In coordination with the Executive Council, each Chapter Chairperson shall: </vt:lpstr>
      <vt:lpstr>Chapter Vice Chairperson (would take Chair Position) </vt:lpstr>
      <vt:lpstr>Secretary (would take Vice Chair position) </vt:lpstr>
      <vt:lpstr>Programs/Education Committee </vt:lpstr>
      <vt:lpstr>Promotion/Network / Sponsorship Committee </vt:lpstr>
      <vt:lpstr>Director</vt:lpstr>
      <vt:lpstr>Steering Committee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DBIA Wisconsin Chapter</dc:title>
  <dc:creator>Angela Brzowski</dc:creator>
  <cp:lastModifiedBy>Michelle Travis</cp:lastModifiedBy>
  <cp:revision>52</cp:revision>
  <cp:lastPrinted>2020-02-05T16:27:24Z</cp:lastPrinted>
  <dcterms:created xsi:type="dcterms:W3CDTF">2018-05-22T20:33:38Z</dcterms:created>
  <dcterms:modified xsi:type="dcterms:W3CDTF">2021-03-22T16:29:40Z</dcterms:modified>
</cp:coreProperties>
</file>